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x="18288000" cy="10287000"/>
  <p:notesSz cx="6858000" cy="9144000"/>
  <p:embeddedFontLst>
    <p:embeddedFont>
      <p:font typeface="Neue Machina" charset="1" panose="00000500000000000000"/>
      <p:regular r:id="rId50"/>
    </p:embeddedFont>
    <p:embeddedFont>
      <p:font typeface="Neue Machina Ultra-Bold" charset="1" panose="000009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notesMasters/notesMaster1.xml" Type="http://schemas.openxmlformats.org/officeDocument/2006/relationships/notesMaster"/><Relationship Id="rId53" Target="theme/theme2.xml" Type="http://schemas.openxmlformats.org/officeDocument/2006/relationships/theme"/><Relationship Id="rId54" Target="notesSlides/notesSlide1.xml" Type="http://schemas.openxmlformats.org/officeDocument/2006/relationships/notesSlide"/><Relationship Id="rId55" Target="notesSlides/notesSlide2.xml" Type="http://schemas.openxmlformats.org/officeDocument/2006/relationships/notesSlide"/><Relationship Id="rId56" Target="notesSlides/notesSlide3.xml" Type="http://schemas.openxmlformats.org/officeDocument/2006/relationships/notesSlide"/><Relationship Id="rId57" Target="notesSlides/notesSlide4.xml" Type="http://schemas.openxmlformats.org/officeDocument/2006/relationships/notesSlide"/><Relationship Id="rId58" Target="notesSlides/notesSlide5.xml" Type="http://schemas.openxmlformats.org/officeDocument/2006/relationships/notesSlide"/><Relationship Id="rId59" Target="notesSlides/notesSlide6.xml" Type="http://schemas.openxmlformats.org/officeDocument/2006/relationships/notesSlide"/><Relationship Id="rId6" Target="slides/slide1.xml" Type="http://schemas.openxmlformats.org/officeDocument/2006/relationships/slide"/><Relationship Id="rId60" Target="notesSlides/notesSlide7.xml" Type="http://schemas.openxmlformats.org/officeDocument/2006/relationships/notesSlide"/><Relationship Id="rId61" Target="notesSlides/notesSlide8.xml" Type="http://schemas.openxmlformats.org/officeDocument/2006/relationships/notesSlide"/><Relationship Id="rId62" Target="notesSlides/notesSlide9.xml" Type="http://schemas.openxmlformats.org/officeDocument/2006/relationships/notesSlide"/><Relationship Id="rId63" Target="notesSlides/notesSlide10.xml" Type="http://schemas.openxmlformats.org/officeDocument/2006/relationships/notesSlide"/><Relationship Id="rId64" Target="notesSlides/notesSlide11.xml" Type="http://schemas.openxmlformats.org/officeDocument/2006/relationships/notesSlide"/><Relationship Id="rId65" Target="notesSlides/notesSlide12.xml" Type="http://schemas.openxmlformats.org/officeDocument/2006/relationships/notesSlide"/><Relationship Id="rId66" Target="notesSlides/notesSlide13.xml" Type="http://schemas.openxmlformats.org/officeDocument/2006/relationships/notesSlide"/><Relationship Id="rId67" Target="notesSlides/notesSlide14.xml" Type="http://schemas.openxmlformats.org/officeDocument/2006/relationships/notesSlide"/><Relationship Id="rId68" Target="notesSlides/notesSlide15.xml" Type="http://schemas.openxmlformats.org/officeDocument/2006/relationships/notesSlide"/><Relationship Id="rId69" Target="notesSlides/notesSlide16.xml" Type="http://schemas.openxmlformats.org/officeDocument/2006/relationships/notesSlide"/><Relationship Id="rId7" Target="slides/slide2.xml" Type="http://schemas.openxmlformats.org/officeDocument/2006/relationships/slide"/><Relationship Id="rId70" Target="notesSlides/notesSlide17.xml" Type="http://schemas.openxmlformats.org/officeDocument/2006/relationships/notesSlide"/><Relationship Id="rId71" Target="notesSlides/notesSlide18.xml" Type="http://schemas.openxmlformats.org/officeDocument/2006/relationships/notesSlide"/><Relationship Id="rId72" Target="notesSlides/notesSlide19.xml" Type="http://schemas.openxmlformats.org/officeDocument/2006/relationships/notesSlide"/><Relationship Id="rId73" Target="notesSlides/notesSlide20.xml" Type="http://schemas.openxmlformats.org/officeDocument/2006/relationships/notesSlide"/><Relationship Id="rId74" Target="notesSlides/notesSlide21.xml" Type="http://schemas.openxmlformats.org/officeDocument/2006/relationships/notesSlide"/><Relationship Id="rId75" Target="notesSlides/notesSlide22.xml" Type="http://schemas.openxmlformats.org/officeDocument/2006/relationships/notesSlide"/><Relationship Id="rId76" Target="notesSlides/notesSlide23.xml" Type="http://schemas.openxmlformats.org/officeDocument/2006/relationships/note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We’re solving the problem of real-time violence detection — which current systems can’t do effectively. Human-based monitoring systems can't handle the volume or respond fast enough to emerging threats.</a:t>
            </a:r>
          </a:p>
          <a:p>
            <a:r>
              <a:rPr lang="en-US"/>
              <a:t>For example, a guard might have to watch 16 camera feeds at once, making it easy to miss a fight. Human operators also interpret incidents differently. Meanwhile, malls or campuses may have 100+ cameras, and social media receives hundreds of hours of video every minute — far too much for humans alone.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system allows users to upload media, which is analyzed instantly using deep learning models. Real-time alerts are triggered for threats, and everything is stored with analytics. Role-based access allows moderators to manage users and services securely.</a:t>
            </a:r>
          </a:p>
          <a:p>
            <a:r>
              <a:rPr lang="en-US"/>
              <a:t/>
            </a:r>
          </a:p>
          <a:p>
            <a:r>
              <a:rPr lang="en-US"/>
              <a:t>The system allows users to upload content and receive instant AI-powered analysis. Everything is visualized on a dashboard, and users can access specialized models like fire or gun detection. Admins have deeper controls, which I’ll explain next.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system supports two main roles. Regular users focus on uploads and results. Admins handle configuration, model management, and analytics.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Violence Detection</a:t>
            </a:r>
          </a:p>
          <a:p>
            <a:r>
              <a:rPr lang="en-US"/>
              <a:t>Customized Model: CNN (from scratch)</a:t>
            </a:r>
          </a:p>
          <a:p>
            <a:r>
              <a:rPr lang="en-US"/>
              <a:t/>
            </a:r>
          </a:p>
          <a:p>
            <a:r>
              <a:rPr lang="en-US"/>
              <a:t>Pretrained Model: YOLOv8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Gun Detection</a:t>
            </a:r>
          </a:p>
          <a:p>
            <a:r>
              <a:rPr lang="en-US"/>
              <a:t>Pretrained Model: YOLOv11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Fire &amp; Smoke Detection</a:t>
            </a:r>
          </a:p>
          <a:p>
            <a:r>
              <a:rPr lang="en-US"/>
              <a:t>Pretrained Model: YOLOv11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Car Crash Detection</a:t>
            </a:r>
          </a:p>
          <a:p>
            <a:r>
              <a:rPr lang="en-US"/>
              <a:t>Model Type: VLM (Vision-Language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Object Detection</a:t>
            </a:r>
          </a:p>
          <a:p>
            <a:r>
              <a:rPr lang="en-US"/>
              <a:t>Pretrained Models:</a:t>
            </a:r>
          </a:p>
          <a:p>
            <a:r>
              <a:rPr lang="en-US"/>
              <a:t/>
            </a:r>
          </a:p>
          <a:p>
            <a:r>
              <a:rPr lang="en-US"/>
              <a:t>YOLOv12</a:t>
            </a:r>
          </a:p>
          <a:p>
            <a:r>
              <a:rPr lang="en-US"/>
              <a:t/>
            </a:r>
          </a:p>
          <a:p>
            <a:r>
              <a:rPr lang="en-US"/>
              <a:t>YOLOv3 with COCO names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Car Crash Detection</a:t>
            </a:r>
          </a:p>
          <a:p>
            <a:r>
              <a:rPr lang="en-US"/>
              <a:t>Model Type: VLM (Vision-Language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Traffic Detection</a:t>
            </a:r>
          </a:p>
          <a:p>
            <a:r>
              <a:rPr lang="en-US"/>
              <a:t>Customized Model: CNN (from scratch)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Car Crash Detection</a:t>
            </a:r>
          </a:p>
          <a:p>
            <a:r>
              <a:rPr lang="en-US"/>
              <a:t>Model Type: VLM (Vision-Language Model)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isn’t just an inconvenience — it’s a real safety risk. Delayed or missed detection in public spaces can cost lives. In digital spaces, it also affects user safety, moderation accuracy, and platform trust.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Overall, the system delivers real-time performance with low latency. Our backend handles detection requests in just over 1 second, and model inference is GPU-accelerated for speed. With false positive rates under 6%, we maintain high reliability for alerting.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While the system works well in controlled settings, we encountered challenges like limited accuracy in some models, high GPU demand, and video processing constraints. Deployment also lacks real-time stream handling and dynamic scaling, which we aim to improve.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We're planning to expand detection types, improve response speed, and support real-time environments. Enhancing security, scalability, and performance are key goals — including deploying on cloud platforms and building a mobile app.</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Throughout this project, we tackled real-time processing, model integration, and full-stack coordination. We learned how to bridge ML with a scalable web app, use tools like WebSocket, FastAPI, and Prisma, and optimize model performance. It’s been an intense, valuable experience — and we’re proud of what we’ve built. Thank you again to our supervisor, committee, and team.</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problem impacts a wide range of people — from the frontline personnel monitoring footage, to the everyday people who rely on systems to keep public areas and platforms safe.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didn’t just want a technical project — we wanted a solution that matters. This challenge combines AI, software engineering, and real-world relevance. It was a chance to apply what we've learned to a problem that could help real people.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These numbers and reports show that this is not a theoretical problem. From schools to cities to social platforms, the systems we rely on to catch violence are struggling — and that’s where our solution comes 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you can see, the system consists of three main layers. The user interacts with the frontend to upload media, which is passed to the backend via REST API, then processed by machine learning models. The results are stored and returned, with real-time alerts handled via WebSockets.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system is designed using a scalable three-tier architecture. The frontend is built in Angular and lets users upload media. The NestJS backend handles routing, authentication, and detection requests. The backend then calls AI models like YOLO and MobileNet for gun, fire, and violence detection. Results are stored in a MySQL database and sent back to the frontend. WebSocket enables real-time alert delivery, ensuring instant feedback when a threat is detected.</a:t>
            </a:r>
          </a:p>
          <a:p>
            <a:r>
              <a:rPr lang="en-US"/>
              <a:t/>
            </a:r>
          </a:p>
          <a:p>
            <a:r>
              <a:rPr lang="en-US"/>
              <a:t/>
            </a:r>
          </a:p>
          <a:p>
            <a:r>
              <a:rPr lang="en-US"/>
              <a:t>We separated our system into three clear tiers. The backend also manages role-based control and logs all detection data. WebSocket ensures users receive alerts in real time without refreshing the page.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 structured our stack across four main layers. Angular drives the frontend, with real-time interaction via Socket.IO. The backend is built with NestJS, Prisma ORM, and includes real-time comms and third-party services like Twilio. Our AI layer uses TensorFlow, YOLO, and custom models, while PostgreSQL and Redis power the data storage.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Every tool was chosen for a reason — to help us scale, run efficiently, and develop quickly. Angular and NestJS are modular. GPU acceleration makes ML real-time. Prisma and CLI tools speed up development. Swagger ensures APIs are always documented.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39.jpeg" Type="http://schemas.openxmlformats.org/officeDocument/2006/relationships/image"/><Relationship Id="rId6" Target="../media/VAGqSShaDH0.mp4" Type="http://schemas.openxmlformats.org/officeDocument/2006/relationships/video"/><Relationship Id="rId7" Target="../media/VAGqSShaDH0.mp4" Type="http://schemas.microsoft.com/office/2007/relationships/media"/><Relationship Id="rId8" Target="../media/image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9.png" Type="http://schemas.openxmlformats.org/officeDocument/2006/relationships/image"/><Relationship Id="rId2" Target="../notesSlides/notesSlide7.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jpeg" Type="http://schemas.openxmlformats.org/officeDocument/2006/relationships/image"/><Relationship Id="rId11" Target="../media/image17.jpeg" Type="http://schemas.openxmlformats.org/officeDocument/2006/relationships/image"/><Relationship Id="rId12"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jpeg" Type="http://schemas.openxmlformats.org/officeDocument/2006/relationships/image"/><Relationship Id="rId7" Target="../media/image13.pn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42.jpeg" Type="http://schemas.openxmlformats.org/officeDocument/2006/relationships/image"/><Relationship Id="rId12" Target="../media/VAGqPwsztiI.mp4" Type="http://schemas.openxmlformats.org/officeDocument/2006/relationships/video"/><Relationship Id="rId13" Target="../media/VAGqPwsztiI.mp4" Type="http://schemas.microsoft.com/office/2007/relationships/media"/><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9.png" Type="http://schemas.openxmlformats.org/officeDocument/2006/relationships/image"/><Relationship Id="rId12" Target="../media/image43.png" Type="http://schemas.openxmlformats.org/officeDocument/2006/relationships/image"/><Relationship Id="rId13" Target="../media/image44.png" Type="http://schemas.openxmlformats.org/officeDocument/2006/relationships/image"/><Relationship Id="rId14" Target="../media/image45.jpeg" Type="http://schemas.openxmlformats.org/officeDocument/2006/relationships/image"/><Relationship Id="rId15" Target="../media/VAGqP1uR0aE.mp4" Type="http://schemas.openxmlformats.org/officeDocument/2006/relationships/video"/><Relationship Id="rId16" Target="../media/VAGqP1uR0aE.mp4" Type="http://schemas.microsoft.com/office/2007/relationships/media"/><Relationship Id="rId2" Target="../notesSlides/notesSlide1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9.png" Type="http://schemas.openxmlformats.org/officeDocument/2006/relationships/image"/><Relationship Id="rId12" Target="../media/image46.png" Type="http://schemas.openxmlformats.org/officeDocument/2006/relationships/image"/><Relationship Id="rId13" Target="../media/image47.png" Type="http://schemas.openxmlformats.org/officeDocument/2006/relationships/image"/><Relationship Id="rId2" Target="../notesSlides/notesSlide13.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9.png" Type="http://schemas.openxmlformats.org/officeDocument/2006/relationships/image"/><Relationship Id="rId12" Target="../media/image48.png" Type="http://schemas.openxmlformats.org/officeDocument/2006/relationships/image"/><Relationship Id="rId13" Target="../media/image49.png" Type="http://schemas.openxmlformats.org/officeDocument/2006/relationships/image"/><Relationship Id="rId2" Target="../notesSlides/notesSlide14.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9.png" Type="http://schemas.openxmlformats.org/officeDocument/2006/relationships/image"/><Relationship Id="rId12" Target="../media/image50.jpeg" Type="http://schemas.openxmlformats.org/officeDocument/2006/relationships/image"/><Relationship Id="rId13" Target="../media/image51.jpeg" Type="http://schemas.openxmlformats.org/officeDocument/2006/relationships/image"/><Relationship Id="rId2" Target="../notesSlides/notesSlide15.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9.png" Type="http://schemas.openxmlformats.org/officeDocument/2006/relationships/image"/><Relationship Id="rId12" Target="../media/image52.png" Type="http://schemas.openxmlformats.org/officeDocument/2006/relationships/image"/><Relationship Id="rId13" Target="../media/image53.png" Type="http://schemas.openxmlformats.org/officeDocument/2006/relationships/image"/><Relationship Id="rId2" Target="../notesSlides/notesSlide16.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9.png" Type="http://schemas.openxmlformats.org/officeDocument/2006/relationships/image"/><Relationship Id="rId12" Target="../media/image54.png" Type="http://schemas.openxmlformats.org/officeDocument/2006/relationships/image"/><Relationship Id="rId13" Target="../media/image55.png" Type="http://schemas.openxmlformats.org/officeDocument/2006/relationships/image"/><Relationship Id="rId2" Target="../notesSlides/notesSlide17.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9.png" Type="http://schemas.openxmlformats.org/officeDocument/2006/relationships/image"/><Relationship Id="rId2" Target="../notesSlides/notesSlide18.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svg" Type="http://schemas.openxmlformats.org/officeDocument/2006/relationships/image"/><Relationship Id="rId11" Target="../media/image9.png" Type="http://schemas.openxmlformats.org/officeDocument/2006/relationships/image"/><Relationship Id="rId12" Target="../media/image56.jpeg" Type="http://schemas.openxmlformats.org/officeDocument/2006/relationships/image"/><Relationship Id="rId13" Target="../media/image57.jpeg" Type="http://schemas.openxmlformats.org/officeDocument/2006/relationships/image"/><Relationship Id="rId14" Target="../media/image58.jpeg" Type="http://schemas.openxmlformats.org/officeDocument/2006/relationships/image"/><Relationship Id="rId2" Target="../notesSlides/notesSlide19.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 Id="rId9" Target="../media/image35.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jpeg" Type="http://schemas.openxmlformats.org/officeDocument/2006/relationships/image"/><Relationship Id="rId8" Target="../media/image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9.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png" Type="http://schemas.openxmlformats.org/officeDocument/2006/relationships/image"/><Relationship Id="rId11" Target="../media/image6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61.png" Type="http://schemas.openxmlformats.org/officeDocument/2006/relationships/image"/><Relationship Id="rId5" Target="../media/image62.svg" Type="http://schemas.openxmlformats.org/officeDocument/2006/relationships/image"/><Relationship Id="rId6" Target="../media/image63.png" Type="http://schemas.openxmlformats.org/officeDocument/2006/relationships/image"/><Relationship Id="rId7" Target="../media/image64.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8.jpeg" Type="http://schemas.openxmlformats.org/officeDocument/2006/relationships/image"/><Relationship Id="rId8"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9.jpeg" Type="http://schemas.openxmlformats.org/officeDocument/2006/relationships/image"/><Relationship Id="rId8"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0.jpeg" Type="http://schemas.openxmlformats.org/officeDocument/2006/relationships/image"/><Relationship Id="rId8"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0">
            <a:off x="10429400" y="5504726"/>
            <a:ext cx="18701654" cy="3128007"/>
          </a:xfrm>
          <a:custGeom>
            <a:avLst/>
            <a:gdLst/>
            <a:ahLst/>
            <a:cxnLst/>
            <a:rect r="r" b="b" t="t" l="l"/>
            <a:pathLst>
              <a:path h="3128007" w="18701654">
                <a:moveTo>
                  <a:pt x="18701654" y="0"/>
                </a:moveTo>
                <a:lnTo>
                  <a:pt x="0" y="0"/>
                </a:lnTo>
                <a:lnTo>
                  <a:pt x="0" y="3128007"/>
                </a:lnTo>
                <a:lnTo>
                  <a:pt x="18701654" y="3128007"/>
                </a:lnTo>
                <a:lnTo>
                  <a:pt x="18701654" y="0"/>
                </a:lnTo>
                <a:close/>
              </a:path>
            </a:pathLst>
          </a:custGeom>
          <a:blipFill>
            <a:blip r:embed="rId2">
              <a:extLst>
                <a:ext uri="{96DAC541-7B7A-43D3-8B79-37D633B846F1}">
                  <asvg:svgBlip xmlns:asvg="http://schemas.microsoft.com/office/drawing/2016/SVG/main" r:embed="rId3"/>
                </a:ext>
              </a:extLst>
            </a:blip>
            <a:stretch>
              <a:fillRect l="0" t="0" r="0" b="-497877"/>
            </a:stretch>
          </a:blipFill>
        </p:spPr>
      </p:sp>
      <p:sp>
        <p:nvSpPr>
          <p:cNvPr name="Freeform 3" id="3"/>
          <p:cNvSpPr/>
          <p:nvPr/>
        </p:nvSpPr>
        <p:spPr>
          <a:xfrm flipH="false" flipV="false" rot="0">
            <a:off x="-12552881" y="2396151"/>
            <a:ext cx="18701654" cy="3128007"/>
          </a:xfrm>
          <a:custGeom>
            <a:avLst/>
            <a:gdLst/>
            <a:ahLst/>
            <a:cxnLst/>
            <a:rect r="r" b="b" t="t" l="l"/>
            <a:pathLst>
              <a:path h="3128007" w="18701654">
                <a:moveTo>
                  <a:pt x="0" y="0"/>
                </a:moveTo>
                <a:lnTo>
                  <a:pt x="18701653" y="0"/>
                </a:lnTo>
                <a:lnTo>
                  <a:pt x="18701653" y="3128006"/>
                </a:lnTo>
                <a:lnTo>
                  <a:pt x="0" y="3128006"/>
                </a:lnTo>
                <a:lnTo>
                  <a:pt x="0" y="0"/>
                </a:lnTo>
                <a:close/>
              </a:path>
            </a:pathLst>
          </a:custGeom>
          <a:blipFill>
            <a:blip r:embed="rId2">
              <a:extLst>
                <a:ext uri="{96DAC541-7B7A-43D3-8B79-37D633B846F1}">
                  <asvg:svgBlip xmlns:asvg="http://schemas.microsoft.com/office/drawing/2016/SVG/main" r:embed="rId3"/>
                </a:ext>
              </a:extLst>
            </a:blip>
            <a:stretch>
              <a:fillRect l="0" t="0" r="0" b="-497877"/>
            </a:stretch>
          </a:blipFill>
        </p:spPr>
      </p:sp>
      <p:grpSp>
        <p:nvGrpSpPr>
          <p:cNvPr name="Group 4" id="4"/>
          <p:cNvGrpSpPr/>
          <p:nvPr/>
        </p:nvGrpSpPr>
        <p:grpSpPr>
          <a:xfrm rot="0">
            <a:off x="-8494774" y="2396151"/>
            <a:ext cx="25159995" cy="3128007"/>
            <a:chOff x="0" y="0"/>
            <a:chExt cx="6626501" cy="823837"/>
          </a:xfrm>
        </p:grpSpPr>
        <p:sp>
          <p:nvSpPr>
            <p:cNvPr name="Freeform 5" id="5"/>
            <p:cNvSpPr/>
            <p:nvPr/>
          </p:nvSpPr>
          <p:spPr>
            <a:xfrm flipH="false" flipV="false" rot="0">
              <a:off x="0" y="0"/>
              <a:ext cx="6626501" cy="823837"/>
            </a:xfrm>
            <a:custGeom>
              <a:avLst/>
              <a:gdLst/>
              <a:ahLst/>
              <a:cxnLst/>
              <a:rect r="r" b="b" t="t" l="l"/>
              <a:pathLst>
                <a:path h="823837" w="6626501">
                  <a:moveTo>
                    <a:pt x="0" y="0"/>
                  </a:moveTo>
                  <a:lnTo>
                    <a:pt x="6626501" y="0"/>
                  </a:lnTo>
                  <a:lnTo>
                    <a:pt x="6626501" y="823837"/>
                  </a:lnTo>
                  <a:lnTo>
                    <a:pt x="0" y="823837"/>
                  </a:lnTo>
                  <a:close/>
                </a:path>
              </a:pathLst>
            </a:custGeom>
            <a:solidFill>
              <a:srgbClr val="000000">
                <a:alpha val="0"/>
              </a:srgbClr>
            </a:solidFill>
            <a:ln w="19050" cap="sq">
              <a:solidFill>
                <a:srgbClr val="000000"/>
              </a:solidFill>
              <a:prstDash val="solid"/>
              <a:miter/>
            </a:ln>
          </p:spPr>
        </p:sp>
        <p:sp>
          <p:nvSpPr>
            <p:cNvPr name="TextBox 6" id="6"/>
            <p:cNvSpPr txBox="true"/>
            <p:nvPr/>
          </p:nvSpPr>
          <p:spPr>
            <a:xfrm>
              <a:off x="0" y="-19050"/>
              <a:ext cx="6626501" cy="842887"/>
            </a:xfrm>
            <a:prstGeom prst="rect">
              <a:avLst/>
            </a:prstGeom>
          </p:spPr>
          <p:txBody>
            <a:bodyPr anchor="ctr" rtlCol="false" tIns="50800" lIns="50800" bIns="50800" rIns="50800"/>
            <a:lstStyle/>
            <a:p>
              <a:pPr algn="ctr">
                <a:lnSpc>
                  <a:spcPts val="2339"/>
                </a:lnSpc>
              </a:pPr>
            </a:p>
          </p:txBody>
        </p:sp>
      </p:grpSp>
      <p:sp>
        <p:nvSpPr>
          <p:cNvPr name="Freeform 7" id="7"/>
          <p:cNvSpPr/>
          <p:nvPr/>
        </p:nvSpPr>
        <p:spPr>
          <a:xfrm flipH="false" flipV="false" rot="0">
            <a:off x="-90297" y="-238125"/>
            <a:ext cx="18449543" cy="10639425"/>
          </a:xfrm>
          <a:custGeom>
            <a:avLst/>
            <a:gdLst/>
            <a:ahLst/>
            <a:cxnLst/>
            <a:rect r="r" b="b" t="t" l="l"/>
            <a:pathLst>
              <a:path h="10639425" w="18449543">
                <a:moveTo>
                  <a:pt x="0" y="0"/>
                </a:moveTo>
                <a:lnTo>
                  <a:pt x="18449544" y="0"/>
                </a:lnTo>
                <a:lnTo>
                  <a:pt x="18449544" y="10639425"/>
                </a:lnTo>
                <a:lnTo>
                  <a:pt x="0" y="10639425"/>
                </a:lnTo>
                <a:lnTo>
                  <a:pt x="0" y="0"/>
                </a:lnTo>
                <a:close/>
              </a:path>
            </a:pathLst>
          </a:custGeom>
          <a:blipFill>
            <a:blip r:embed="rId4">
              <a:alphaModFix amt="49000"/>
              <a:extLst>
                <a:ext uri="{96DAC541-7B7A-43D3-8B79-37D633B846F1}">
                  <asvg:svgBlip xmlns:asvg="http://schemas.microsoft.com/office/drawing/2016/SVG/main" r:embed="rId5"/>
                </a:ext>
              </a:extLst>
            </a:blip>
            <a:stretch>
              <a:fillRect l="0" t="-73407" r="0" b="0"/>
            </a:stretch>
          </a:blipFill>
        </p:spPr>
      </p:sp>
      <p:sp>
        <p:nvSpPr>
          <p:cNvPr name="Freeform 8" id="8"/>
          <p:cNvSpPr/>
          <p:nvPr/>
        </p:nvSpPr>
        <p:spPr>
          <a:xfrm flipH="true" flipV="false" rot="0">
            <a:off x="6148772" y="2420287"/>
            <a:ext cx="18557346" cy="3103870"/>
          </a:xfrm>
          <a:custGeom>
            <a:avLst/>
            <a:gdLst/>
            <a:ahLst/>
            <a:cxnLst/>
            <a:rect r="r" b="b" t="t" l="l"/>
            <a:pathLst>
              <a:path h="3103870" w="18557346">
                <a:moveTo>
                  <a:pt x="18557347" y="0"/>
                </a:moveTo>
                <a:lnTo>
                  <a:pt x="0" y="0"/>
                </a:lnTo>
                <a:lnTo>
                  <a:pt x="0" y="3103870"/>
                </a:lnTo>
                <a:lnTo>
                  <a:pt x="18557347" y="3103870"/>
                </a:lnTo>
                <a:lnTo>
                  <a:pt x="18557347" y="0"/>
                </a:lnTo>
                <a:close/>
              </a:path>
            </a:pathLst>
          </a:custGeom>
          <a:blipFill>
            <a:blip r:embed="rId6">
              <a:extLst>
                <a:ext uri="{96DAC541-7B7A-43D3-8B79-37D633B846F1}">
                  <asvg:svgBlip xmlns:asvg="http://schemas.microsoft.com/office/drawing/2016/SVG/main" r:embed="rId7"/>
                </a:ext>
              </a:extLst>
            </a:blip>
            <a:stretch>
              <a:fillRect l="0" t="0" r="0" b="-497877"/>
            </a:stretch>
          </a:blipFill>
        </p:spPr>
      </p:sp>
      <p:grpSp>
        <p:nvGrpSpPr>
          <p:cNvPr name="Group 9" id="9"/>
          <p:cNvGrpSpPr/>
          <p:nvPr/>
        </p:nvGrpSpPr>
        <p:grpSpPr>
          <a:xfrm rot="-5400000">
            <a:off x="11360271" y="-1646750"/>
            <a:ext cx="3128007" cy="11213809"/>
            <a:chOff x="0" y="0"/>
            <a:chExt cx="823837" cy="2953431"/>
          </a:xfrm>
        </p:grpSpPr>
        <p:sp>
          <p:nvSpPr>
            <p:cNvPr name="Freeform 10" id="10"/>
            <p:cNvSpPr/>
            <p:nvPr/>
          </p:nvSpPr>
          <p:spPr>
            <a:xfrm flipH="false" flipV="false" rot="0">
              <a:off x="0" y="0"/>
              <a:ext cx="823837" cy="2953431"/>
            </a:xfrm>
            <a:custGeom>
              <a:avLst/>
              <a:gdLst/>
              <a:ahLst/>
              <a:cxnLst/>
              <a:rect r="r" b="b" t="t" l="l"/>
              <a:pathLst>
                <a:path h="2953431" w="823837">
                  <a:moveTo>
                    <a:pt x="274761" y="19070"/>
                  </a:moveTo>
                  <a:cubicBezTo>
                    <a:pt x="316860" y="7556"/>
                    <a:pt x="365014" y="0"/>
                    <a:pt x="412140" y="0"/>
                  </a:cubicBezTo>
                  <a:cubicBezTo>
                    <a:pt x="459269" y="0"/>
                    <a:pt x="504618" y="6476"/>
                    <a:pt x="546408" y="17990"/>
                  </a:cubicBezTo>
                  <a:cubicBezTo>
                    <a:pt x="547299" y="18350"/>
                    <a:pt x="548188" y="18350"/>
                    <a:pt x="549076" y="18710"/>
                  </a:cubicBezTo>
                  <a:cubicBezTo>
                    <a:pt x="706019" y="64765"/>
                    <a:pt x="821614" y="186379"/>
                    <a:pt x="823837" y="376052"/>
                  </a:cubicBezTo>
                  <a:lnTo>
                    <a:pt x="823837" y="2953431"/>
                  </a:lnTo>
                  <a:lnTo>
                    <a:pt x="0" y="2953431"/>
                  </a:lnTo>
                  <a:lnTo>
                    <a:pt x="0" y="377964"/>
                  </a:lnTo>
                  <a:cubicBezTo>
                    <a:pt x="2223" y="185660"/>
                    <a:pt x="116040" y="64045"/>
                    <a:pt x="274761" y="1907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0" y="107950"/>
              <a:ext cx="823837" cy="2845481"/>
            </a:xfrm>
            <a:prstGeom prst="rect">
              <a:avLst/>
            </a:prstGeom>
          </p:spPr>
          <p:txBody>
            <a:bodyPr anchor="ctr" rtlCol="false" tIns="50800" lIns="50800" bIns="50800" rIns="50800"/>
            <a:lstStyle/>
            <a:p>
              <a:pPr algn="ctr">
                <a:lnSpc>
                  <a:spcPts val="2339"/>
                </a:lnSpc>
              </a:pPr>
            </a:p>
          </p:txBody>
        </p:sp>
      </p:grpSp>
      <p:grpSp>
        <p:nvGrpSpPr>
          <p:cNvPr name="Group 12" id="12"/>
          <p:cNvGrpSpPr/>
          <p:nvPr/>
        </p:nvGrpSpPr>
        <p:grpSpPr>
          <a:xfrm rot="0">
            <a:off x="-3868654" y="5504726"/>
            <a:ext cx="25159995" cy="3153566"/>
            <a:chOff x="0" y="0"/>
            <a:chExt cx="6626501" cy="830569"/>
          </a:xfrm>
        </p:grpSpPr>
        <p:sp>
          <p:nvSpPr>
            <p:cNvPr name="Freeform 13" id="13"/>
            <p:cNvSpPr/>
            <p:nvPr/>
          </p:nvSpPr>
          <p:spPr>
            <a:xfrm flipH="false" flipV="false" rot="0">
              <a:off x="0" y="0"/>
              <a:ext cx="6626501" cy="830569"/>
            </a:xfrm>
            <a:custGeom>
              <a:avLst/>
              <a:gdLst/>
              <a:ahLst/>
              <a:cxnLst/>
              <a:rect r="r" b="b" t="t" l="l"/>
              <a:pathLst>
                <a:path h="830569" w="6626501">
                  <a:moveTo>
                    <a:pt x="0" y="0"/>
                  </a:moveTo>
                  <a:lnTo>
                    <a:pt x="6626501" y="0"/>
                  </a:lnTo>
                  <a:lnTo>
                    <a:pt x="6626501" y="830569"/>
                  </a:lnTo>
                  <a:lnTo>
                    <a:pt x="0" y="830569"/>
                  </a:lnTo>
                  <a:close/>
                </a:path>
              </a:pathLst>
            </a:custGeom>
            <a:solidFill>
              <a:srgbClr val="000000">
                <a:alpha val="0"/>
              </a:srgbClr>
            </a:solidFill>
            <a:ln w="19050" cap="sq">
              <a:solidFill>
                <a:srgbClr val="000000"/>
              </a:solidFill>
              <a:prstDash val="solid"/>
              <a:miter/>
            </a:ln>
          </p:spPr>
        </p:sp>
        <p:sp>
          <p:nvSpPr>
            <p:cNvPr name="TextBox 14" id="14"/>
            <p:cNvSpPr txBox="true"/>
            <p:nvPr/>
          </p:nvSpPr>
          <p:spPr>
            <a:xfrm>
              <a:off x="0" y="-19050"/>
              <a:ext cx="6626501" cy="849619"/>
            </a:xfrm>
            <a:prstGeom prst="rect">
              <a:avLst/>
            </a:prstGeom>
          </p:spPr>
          <p:txBody>
            <a:bodyPr anchor="ctr" rtlCol="false" tIns="50800" lIns="50800" bIns="50800" rIns="50800"/>
            <a:lstStyle/>
            <a:p>
              <a:pPr algn="ctr">
                <a:lnSpc>
                  <a:spcPts val="2339"/>
                </a:lnSpc>
              </a:pPr>
            </a:p>
          </p:txBody>
        </p:sp>
      </p:grpSp>
      <p:grpSp>
        <p:nvGrpSpPr>
          <p:cNvPr name="Group 15" id="15"/>
          <p:cNvGrpSpPr/>
          <p:nvPr/>
        </p:nvGrpSpPr>
        <p:grpSpPr>
          <a:xfrm rot="0">
            <a:off x="3478186" y="2396151"/>
            <a:ext cx="3128007" cy="312800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sp>
        <p:nvSpPr>
          <p:cNvPr name="Freeform 18" id="18"/>
          <p:cNvSpPr/>
          <p:nvPr/>
        </p:nvSpPr>
        <p:spPr>
          <a:xfrm flipH="false" flipV="false" rot="0">
            <a:off x="3020766" y="2396151"/>
            <a:ext cx="3128007" cy="3128007"/>
          </a:xfrm>
          <a:custGeom>
            <a:avLst/>
            <a:gdLst/>
            <a:ahLst/>
            <a:cxnLst/>
            <a:rect r="r" b="b" t="t" l="l"/>
            <a:pathLst>
              <a:path h="3128007" w="3128007">
                <a:moveTo>
                  <a:pt x="0" y="0"/>
                </a:moveTo>
                <a:lnTo>
                  <a:pt x="3128006" y="0"/>
                </a:lnTo>
                <a:lnTo>
                  <a:pt x="3128006" y="3128006"/>
                </a:lnTo>
                <a:lnTo>
                  <a:pt x="0" y="31280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p:nvPr/>
        </p:nvGrpSpPr>
        <p:grpSpPr>
          <a:xfrm rot="0">
            <a:off x="13307856" y="839021"/>
            <a:ext cx="3951444" cy="842413"/>
            <a:chOff x="0" y="0"/>
            <a:chExt cx="2981026" cy="635528"/>
          </a:xfrm>
        </p:grpSpPr>
        <p:sp>
          <p:nvSpPr>
            <p:cNvPr name="Freeform 20" id="20"/>
            <p:cNvSpPr/>
            <p:nvPr/>
          </p:nvSpPr>
          <p:spPr>
            <a:xfrm flipH="false" flipV="false" rot="0">
              <a:off x="0" y="0"/>
              <a:ext cx="2981026" cy="635528"/>
            </a:xfrm>
            <a:custGeom>
              <a:avLst/>
              <a:gdLst/>
              <a:ahLst/>
              <a:cxnLst/>
              <a:rect r="r" b="b" t="t" l="l"/>
              <a:pathLst>
                <a:path h="635528" w="2981026">
                  <a:moveTo>
                    <a:pt x="82289" y="0"/>
                  </a:moveTo>
                  <a:lnTo>
                    <a:pt x="2898737" y="0"/>
                  </a:lnTo>
                  <a:cubicBezTo>
                    <a:pt x="2944184" y="0"/>
                    <a:pt x="2981026" y="36842"/>
                    <a:pt x="2981026" y="82289"/>
                  </a:cubicBezTo>
                  <a:lnTo>
                    <a:pt x="2981026" y="553239"/>
                  </a:lnTo>
                  <a:cubicBezTo>
                    <a:pt x="2981026" y="598686"/>
                    <a:pt x="2944184" y="635528"/>
                    <a:pt x="2898737" y="635528"/>
                  </a:cubicBezTo>
                  <a:lnTo>
                    <a:pt x="82289" y="635528"/>
                  </a:lnTo>
                  <a:cubicBezTo>
                    <a:pt x="36842" y="635528"/>
                    <a:pt x="0" y="598686"/>
                    <a:pt x="0" y="553239"/>
                  </a:cubicBezTo>
                  <a:lnTo>
                    <a:pt x="0" y="82289"/>
                  </a:lnTo>
                  <a:cubicBezTo>
                    <a:pt x="0" y="36842"/>
                    <a:pt x="36842" y="0"/>
                    <a:pt x="82289" y="0"/>
                  </a:cubicBezTo>
                  <a:close/>
                </a:path>
              </a:pathLst>
            </a:custGeom>
            <a:solidFill>
              <a:srgbClr val="000000">
                <a:alpha val="0"/>
              </a:srgbClr>
            </a:solidFill>
            <a:ln w="19050" cap="rnd">
              <a:solidFill>
                <a:srgbClr val="000000"/>
              </a:solidFill>
              <a:prstDash val="solid"/>
              <a:round/>
            </a:ln>
          </p:spPr>
        </p:sp>
        <p:sp>
          <p:nvSpPr>
            <p:cNvPr name="TextBox 21" id="21"/>
            <p:cNvSpPr txBox="true"/>
            <p:nvPr/>
          </p:nvSpPr>
          <p:spPr>
            <a:xfrm>
              <a:off x="0" y="-38100"/>
              <a:ext cx="2981026" cy="673628"/>
            </a:xfrm>
            <a:prstGeom prst="rect">
              <a:avLst/>
            </a:prstGeom>
          </p:spPr>
          <p:txBody>
            <a:bodyPr anchor="ctr" rtlCol="false" tIns="190500" lIns="190500" bIns="190500" rIns="190500"/>
            <a:lstStyle/>
            <a:p>
              <a:pPr algn="ctr">
                <a:lnSpc>
                  <a:spcPts val="3079"/>
                </a:lnSpc>
              </a:pPr>
              <a:r>
                <a:rPr lang="en-US" sz="2199">
                  <a:solidFill>
                    <a:srgbClr val="000000"/>
                  </a:solidFill>
                  <a:latin typeface="Neue Machina"/>
                  <a:ea typeface="Neue Machina"/>
                  <a:cs typeface="Neue Machina"/>
                  <a:sym typeface="Neue Machina"/>
                </a:rPr>
                <a:t>2025</a:t>
              </a:r>
            </a:p>
          </p:txBody>
        </p:sp>
      </p:grpSp>
      <p:grpSp>
        <p:nvGrpSpPr>
          <p:cNvPr name="Group 22" id="22"/>
          <p:cNvGrpSpPr/>
          <p:nvPr/>
        </p:nvGrpSpPr>
        <p:grpSpPr>
          <a:xfrm rot="0">
            <a:off x="3020766" y="2396151"/>
            <a:ext cx="3128007" cy="312800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nvGrpSpPr>
          <p:cNvPr name="Group 25" id="25"/>
          <p:cNvGrpSpPr/>
          <p:nvPr/>
        </p:nvGrpSpPr>
        <p:grpSpPr>
          <a:xfrm rot="0">
            <a:off x="-1564003" y="5530286"/>
            <a:ext cx="3128007" cy="312800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27" id="27"/>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nvGrpSpPr>
          <p:cNvPr name="Group 28" id="28"/>
          <p:cNvGrpSpPr/>
          <p:nvPr/>
        </p:nvGrpSpPr>
        <p:grpSpPr>
          <a:xfrm rot="0">
            <a:off x="13539213" y="5504726"/>
            <a:ext cx="3128007" cy="312800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30" id="30"/>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nvGrpSpPr>
          <p:cNvPr name="Group 31" id="31"/>
          <p:cNvGrpSpPr/>
          <p:nvPr/>
        </p:nvGrpSpPr>
        <p:grpSpPr>
          <a:xfrm rot="0">
            <a:off x="16667220" y="5504726"/>
            <a:ext cx="3128007" cy="312800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33" id="33"/>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nvGrpSpPr>
          <p:cNvPr name="Group 34" id="34"/>
          <p:cNvGrpSpPr/>
          <p:nvPr/>
        </p:nvGrpSpPr>
        <p:grpSpPr>
          <a:xfrm rot="0">
            <a:off x="1127666" y="681480"/>
            <a:ext cx="3997434" cy="1157495"/>
            <a:chOff x="0" y="0"/>
            <a:chExt cx="5329912" cy="1543326"/>
          </a:xfrm>
        </p:grpSpPr>
        <p:sp>
          <p:nvSpPr>
            <p:cNvPr name="Freeform 35" id="35"/>
            <p:cNvSpPr/>
            <p:nvPr/>
          </p:nvSpPr>
          <p:spPr>
            <a:xfrm flipH="false" flipV="false" rot="0">
              <a:off x="0" y="0"/>
              <a:ext cx="1835096" cy="1543326"/>
            </a:xfrm>
            <a:custGeom>
              <a:avLst/>
              <a:gdLst/>
              <a:ahLst/>
              <a:cxnLst/>
              <a:rect r="r" b="b" t="t" l="l"/>
              <a:pathLst>
                <a:path h="1543326" w="1835096">
                  <a:moveTo>
                    <a:pt x="0" y="0"/>
                  </a:moveTo>
                  <a:lnTo>
                    <a:pt x="1835096" y="0"/>
                  </a:lnTo>
                  <a:lnTo>
                    <a:pt x="1835096" y="1543326"/>
                  </a:lnTo>
                  <a:lnTo>
                    <a:pt x="0" y="1543326"/>
                  </a:lnTo>
                  <a:lnTo>
                    <a:pt x="0" y="0"/>
                  </a:lnTo>
                  <a:close/>
                </a:path>
              </a:pathLst>
            </a:custGeom>
            <a:blipFill>
              <a:blip r:embed="rId10"/>
              <a:stretch>
                <a:fillRect l="0" t="-7232" r="0" b="-12388"/>
              </a:stretch>
            </a:blipFill>
          </p:spPr>
        </p:sp>
        <p:sp>
          <p:nvSpPr>
            <p:cNvPr name="TextBox 36" id="36"/>
            <p:cNvSpPr txBox="true"/>
            <p:nvPr/>
          </p:nvSpPr>
          <p:spPr>
            <a:xfrm rot="0">
              <a:off x="2014118" y="534560"/>
              <a:ext cx="3315794" cy="436105"/>
            </a:xfrm>
            <a:prstGeom prst="rect">
              <a:avLst/>
            </a:prstGeom>
          </p:spPr>
          <p:txBody>
            <a:bodyPr anchor="t" rtlCol="false" tIns="0" lIns="0" bIns="0" rIns="0">
              <a:spAutoFit/>
            </a:bodyPr>
            <a:lstStyle/>
            <a:p>
              <a:pPr algn="just">
                <a:lnSpc>
                  <a:spcPts val="2600"/>
                </a:lnSpc>
                <a:spcBef>
                  <a:spcPct val="0"/>
                </a:spcBef>
              </a:pPr>
              <a:r>
                <a:rPr lang="en-US" sz="2000">
                  <a:solidFill>
                    <a:srgbClr val="000000"/>
                  </a:solidFill>
                  <a:latin typeface="Neue Machina"/>
                  <a:ea typeface="Neue Machina"/>
                  <a:cs typeface="Neue Machina"/>
                  <a:sym typeface="Neue Machina"/>
                </a:rPr>
                <a:t>Helwan University</a:t>
              </a:r>
            </a:p>
          </p:txBody>
        </p:sp>
      </p:grpSp>
      <p:sp>
        <p:nvSpPr>
          <p:cNvPr name="TextBox 37" id="37"/>
          <p:cNvSpPr txBox="true"/>
          <p:nvPr/>
        </p:nvSpPr>
        <p:spPr>
          <a:xfrm rot="0">
            <a:off x="12745621" y="9239223"/>
            <a:ext cx="4513679" cy="353033"/>
          </a:xfrm>
          <a:prstGeom prst="rect">
            <a:avLst/>
          </a:prstGeom>
        </p:spPr>
        <p:txBody>
          <a:bodyPr anchor="t" rtlCol="false" tIns="0" lIns="0" bIns="0" rIns="0">
            <a:spAutoFit/>
          </a:bodyPr>
          <a:lstStyle/>
          <a:p>
            <a:pPr algn="ctr" marL="0" indent="0" lvl="0">
              <a:lnSpc>
                <a:spcPts val="2859"/>
              </a:lnSpc>
              <a:spcBef>
                <a:spcPct val="0"/>
              </a:spcBef>
            </a:pPr>
            <a:r>
              <a:rPr lang="en-US" sz="2199">
                <a:solidFill>
                  <a:srgbClr val="000000"/>
                </a:solidFill>
                <a:latin typeface="Neue Machina"/>
                <a:ea typeface="Neue Machina"/>
                <a:cs typeface="Neue Machina"/>
                <a:sym typeface="Neue Machina"/>
              </a:rPr>
              <a:t>Department: Computer Science</a:t>
            </a:r>
          </a:p>
        </p:txBody>
      </p:sp>
      <p:sp>
        <p:nvSpPr>
          <p:cNvPr name="TextBox 38" id="38"/>
          <p:cNvSpPr txBox="true"/>
          <p:nvPr/>
        </p:nvSpPr>
        <p:spPr>
          <a:xfrm rot="0">
            <a:off x="1127666" y="9239250"/>
            <a:ext cx="2098657" cy="353060"/>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Neue Machina"/>
                <a:ea typeface="Neue Machina"/>
                <a:cs typeface="Neue Machina"/>
                <a:sym typeface="Neue Machina"/>
              </a:rPr>
              <a:t>June 14, 2025</a:t>
            </a:r>
          </a:p>
        </p:txBody>
      </p:sp>
      <p:sp>
        <p:nvSpPr>
          <p:cNvPr name="TextBox 39" id="39"/>
          <p:cNvSpPr txBox="true"/>
          <p:nvPr/>
        </p:nvSpPr>
        <p:spPr>
          <a:xfrm rot="0">
            <a:off x="1795360" y="6124273"/>
            <a:ext cx="11512496" cy="1466850"/>
          </a:xfrm>
          <a:prstGeom prst="rect">
            <a:avLst/>
          </a:prstGeom>
        </p:spPr>
        <p:txBody>
          <a:bodyPr anchor="t" rtlCol="false" tIns="0" lIns="0" bIns="0" rIns="0">
            <a:spAutoFit/>
          </a:bodyPr>
          <a:lstStyle/>
          <a:p>
            <a:pPr algn="ctr">
              <a:lnSpc>
                <a:spcPts val="11519"/>
              </a:lnSpc>
            </a:pPr>
            <a:r>
              <a:rPr lang="en-US" sz="9600" b="true">
                <a:solidFill>
                  <a:srgbClr val="000000"/>
                </a:solidFill>
                <a:latin typeface="Neue Machina Ultra-Bold"/>
                <a:ea typeface="Neue Machina Ultra-Bold"/>
                <a:cs typeface="Neue Machina Ultra-Bold"/>
                <a:sym typeface="Neue Machina Ultra-Bold"/>
              </a:rPr>
              <a:t>Videcto</a:t>
            </a:r>
          </a:p>
        </p:txBody>
      </p:sp>
      <p:sp>
        <p:nvSpPr>
          <p:cNvPr name="TextBox 40" id="40"/>
          <p:cNvSpPr txBox="true"/>
          <p:nvPr/>
        </p:nvSpPr>
        <p:spPr>
          <a:xfrm rot="0">
            <a:off x="5915721" y="9132543"/>
            <a:ext cx="4513679" cy="459713"/>
          </a:xfrm>
          <a:prstGeom prst="rect">
            <a:avLst/>
          </a:prstGeom>
        </p:spPr>
        <p:txBody>
          <a:bodyPr anchor="t" rtlCol="false" tIns="0" lIns="0" bIns="0" rIns="0">
            <a:spAutoFit/>
          </a:bodyPr>
          <a:lstStyle/>
          <a:p>
            <a:pPr algn="ctr" marL="0" indent="0" lvl="0">
              <a:lnSpc>
                <a:spcPts val="3639"/>
              </a:lnSpc>
              <a:spcBef>
                <a:spcPct val="0"/>
              </a:spcBef>
            </a:pPr>
            <a:r>
              <a:rPr lang="en-US" b="true" sz="2799">
                <a:solidFill>
                  <a:srgbClr val="000000"/>
                </a:solidFill>
                <a:latin typeface="Neue Machina Ultra-Bold"/>
                <a:ea typeface="Neue Machina Ultra-Bold"/>
                <a:cs typeface="Neue Machina Ultra-Bold"/>
                <a:sym typeface="Neue Machina Ultra-Bold"/>
              </a:rPr>
              <a:t>Dr. Islam Gamal</a:t>
            </a:r>
          </a:p>
        </p:txBody>
      </p:sp>
      <p:sp>
        <p:nvSpPr>
          <p:cNvPr name="TextBox 41" id="41"/>
          <p:cNvSpPr txBox="true"/>
          <p:nvPr/>
        </p:nvSpPr>
        <p:spPr>
          <a:xfrm rot="0">
            <a:off x="3429386" y="7562534"/>
            <a:ext cx="8244445" cy="327025"/>
          </a:xfrm>
          <a:prstGeom prst="rect">
            <a:avLst/>
          </a:prstGeom>
        </p:spPr>
        <p:txBody>
          <a:bodyPr anchor="t" rtlCol="false" tIns="0" lIns="0" bIns="0" rIns="0">
            <a:spAutoFit/>
          </a:bodyPr>
          <a:lstStyle/>
          <a:p>
            <a:pPr algn="ctr" marL="0" indent="0" lvl="0">
              <a:lnSpc>
                <a:spcPts val="2599"/>
              </a:lnSpc>
              <a:spcBef>
                <a:spcPct val="0"/>
              </a:spcBef>
            </a:pPr>
            <a:r>
              <a:rPr lang="en-US" sz="1999">
                <a:solidFill>
                  <a:srgbClr val="000000"/>
                </a:solidFill>
                <a:latin typeface="Neue Machina"/>
                <a:ea typeface="Neue Machina"/>
                <a:cs typeface="Neue Machina"/>
                <a:sym typeface="Neue Machina"/>
              </a:rPr>
              <a:t>AI-Powered Violence Detection: See What Others Can't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527474"/>
            <a:ext cx="11812731"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Objectives</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2">
              <a:extLst>
                <a:ext uri="{96DAC541-7B7A-43D3-8B79-37D633B846F1}">
                  <asvg:svgBlip xmlns:asvg="http://schemas.microsoft.com/office/drawing/2016/SVG/main" r:embed="rId3"/>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1019175"/>
            <a:ext cx="7900619" cy="923925"/>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Main Objectives</a:t>
            </a:r>
          </a:p>
        </p:txBody>
      </p:sp>
      <p:sp>
        <p:nvSpPr>
          <p:cNvPr name="TextBox 8" id="8"/>
          <p:cNvSpPr txBox="true"/>
          <p:nvPr/>
        </p:nvSpPr>
        <p:spPr>
          <a:xfrm rot="0">
            <a:off x="1028700" y="2784100"/>
            <a:ext cx="10797288" cy="619179"/>
          </a:xfrm>
          <a:prstGeom prst="rect">
            <a:avLst/>
          </a:prstGeom>
        </p:spPr>
        <p:txBody>
          <a:bodyPr anchor="t" rtlCol="false" tIns="0" lIns="0" bIns="0" rIns="0">
            <a:spAutoFit/>
          </a:bodyPr>
          <a:lstStyle/>
          <a:p>
            <a:pPr algn="just" marL="863612" indent="-431806" lvl="1">
              <a:lnSpc>
                <a:spcPts val="4800"/>
              </a:lnSpc>
              <a:buFont typeface="Arial"/>
              <a:buChar char="•"/>
            </a:pPr>
            <a:r>
              <a:rPr lang="en-US" b="true" sz="4000">
                <a:solidFill>
                  <a:srgbClr val="000000"/>
                </a:solidFill>
                <a:latin typeface="Neue Machina Ultra-Bold"/>
                <a:ea typeface="Neue Machina Ultra-Bold"/>
                <a:cs typeface="Neue Machina Ultra-Bold"/>
                <a:sym typeface="Neue Machina Ultra-Bold"/>
              </a:rPr>
              <a:t>Multi-Modal Violence Detection:</a:t>
            </a:r>
          </a:p>
        </p:txBody>
      </p:sp>
      <p:sp>
        <p:nvSpPr>
          <p:cNvPr name="TextBox 9" id="9"/>
          <p:cNvSpPr txBox="true"/>
          <p:nvPr/>
        </p:nvSpPr>
        <p:spPr>
          <a:xfrm rot="0">
            <a:off x="1400898" y="3969908"/>
            <a:ext cx="13014637" cy="3523521"/>
          </a:xfrm>
          <a:prstGeom prst="rect">
            <a:avLst/>
          </a:prstGeom>
        </p:spPr>
        <p:txBody>
          <a:bodyPr anchor="t" rtlCol="false" tIns="0" lIns="0" bIns="0" rIns="0">
            <a:spAutoFit/>
          </a:bodyPr>
          <a:lstStyle/>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Implement real-time violence detection in video streams using YOLO-based object detection</a:t>
            </a:r>
          </a:p>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Develop sequence-based video classification using CNN+LSTM architecture for temporal pattern analysis</a:t>
            </a:r>
          </a:p>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Achieve accurate detection of physical altercations with confidence scoring</a:t>
            </a:r>
          </a:p>
        </p:txBody>
      </p:sp>
      <p:sp>
        <p:nvSpPr>
          <p:cNvPr name="TextBox 10" id="10"/>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11" id="11"/>
          <p:cNvGrpSpPr/>
          <p:nvPr/>
        </p:nvGrpSpPr>
        <p:grpSpPr>
          <a:xfrm rot="0">
            <a:off x="14759065" y="9223992"/>
            <a:ext cx="2826736" cy="794421"/>
            <a:chOff x="0" y="0"/>
            <a:chExt cx="3768981" cy="1059228"/>
          </a:xfrm>
        </p:grpSpPr>
        <p:sp>
          <p:nvSpPr>
            <p:cNvPr name="Freeform 12" id="12"/>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0"/>
              <a:stretch>
                <a:fillRect l="0" t="0" r="0" b="0"/>
              </a:stretch>
            </a:blipFill>
          </p:spPr>
        </p:sp>
        <p:sp>
          <p:nvSpPr>
            <p:cNvPr name="TextBox 13" id="13"/>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2">
              <a:extLst>
                <a:ext uri="{96DAC541-7B7A-43D3-8B79-37D633B846F1}">
                  <asvg:svgBlip xmlns:asvg="http://schemas.microsoft.com/office/drawing/2016/SVG/main" r:embed="rId3"/>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2021031"/>
            <a:ext cx="7900619" cy="923925"/>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Main Objectives</a:t>
            </a:r>
          </a:p>
        </p:txBody>
      </p:sp>
      <p:sp>
        <p:nvSpPr>
          <p:cNvPr name="TextBox 8" id="8"/>
          <p:cNvSpPr txBox="true"/>
          <p:nvPr/>
        </p:nvSpPr>
        <p:spPr>
          <a:xfrm rot="0">
            <a:off x="1028700" y="3564081"/>
            <a:ext cx="10797288" cy="619179"/>
          </a:xfrm>
          <a:prstGeom prst="rect">
            <a:avLst/>
          </a:prstGeom>
        </p:spPr>
        <p:txBody>
          <a:bodyPr anchor="t" rtlCol="false" tIns="0" lIns="0" bIns="0" rIns="0">
            <a:spAutoFit/>
          </a:bodyPr>
          <a:lstStyle/>
          <a:p>
            <a:pPr algn="just" marL="863612" indent="-431806" lvl="1">
              <a:lnSpc>
                <a:spcPts val="4800"/>
              </a:lnSpc>
              <a:buFont typeface="Arial"/>
              <a:buChar char="•"/>
            </a:pPr>
            <a:r>
              <a:rPr lang="en-US" b="true" sz="4000">
                <a:solidFill>
                  <a:srgbClr val="000000"/>
                </a:solidFill>
                <a:latin typeface="Neue Machina Ultra-Bold"/>
                <a:ea typeface="Neue Machina Ultra-Bold"/>
                <a:cs typeface="Neue Machina Ultra-Bold"/>
                <a:sym typeface="Neue Machina Ultra-Bold"/>
              </a:rPr>
              <a:t>Specialized Threat Detection:</a:t>
            </a:r>
          </a:p>
        </p:txBody>
      </p:sp>
      <p:sp>
        <p:nvSpPr>
          <p:cNvPr name="TextBox 9" id="9"/>
          <p:cNvSpPr txBox="true"/>
          <p:nvPr/>
        </p:nvSpPr>
        <p:spPr>
          <a:xfrm rot="0">
            <a:off x="1400898" y="4670877"/>
            <a:ext cx="14627244" cy="1751790"/>
          </a:xfrm>
          <a:prstGeom prst="rect">
            <a:avLst/>
          </a:prstGeom>
        </p:spPr>
        <p:txBody>
          <a:bodyPr anchor="t" rtlCol="false" tIns="0" lIns="0" bIns="0" rIns="0">
            <a:spAutoFit/>
          </a:bodyPr>
          <a:lstStyle/>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Create dedicated models for gun detection with high accuracy</a:t>
            </a:r>
          </a:p>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Im</a:t>
            </a:r>
            <a:r>
              <a:rPr lang="en-US" sz="3200">
                <a:solidFill>
                  <a:srgbClr val="000000"/>
                </a:solidFill>
                <a:latin typeface="Neue Machina"/>
                <a:ea typeface="Neue Machina"/>
                <a:cs typeface="Neue Machina"/>
                <a:sym typeface="Neue Machina"/>
              </a:rPr>
              <a:t>plement fire detection capabilities for emergency scenarios</a:t>
            </a:r>
          </a:p>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D</a:t>
            </a:r>
            <a:r>
              <a:rPr lang="en-US" sz="3200">
                <a:solidFill>
                  <a:srgbClr val="000000"/>
                </a:solidFill>
                <a:latin typeface="Neue Machina"/>
                <a:ea typeface="Neue Machina"/>
                <a:cs typeface="Neue Machina"/>
                <a:sym typeface="Neue Machina"/>
              </a:rPr>
              <a:t>evelop vehicle accident detection for traffic monitoring</a:t>
            </a:r>
          </a:p>
        </p:txBody>
      </p:sp>
      <p:sp>
        <p:nvSpPr>
          <p:cNvPr name="TextBox 10" id="10"/>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11" id="11"/>
          <p:cNvGrpSpPr/>
          <p:nvPr/>
        </p:nvGrpSpPr>
        <p:grpSpPr>
          <a:xfrm rot="0">
            <a:off x="14759065" y="9223992"/>
            <a:ext cx="2826736" cy="794421"/>
            <a:chOff x="0" y="0"/>
            <a:chExt cx="3768981" cy="1059228"/>
          </a:xfrm>
        </p:grpSpPr>
        <p:sp>
          <p:nvSpPr>
            <p:cNvPr name="Freeform 12" id="12"/>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0"/>
              <a:stretch>
                <a:fillRect l="0" t="0" r="0" b="0"/>
              </a:stretch>
            </a:blipFill>
          </p:spPr>
        </p:sp>
        <p:sp>
          <p:nvSpPr>
            <p:cNvPr name="TextBox 13" id="13"/>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2">
              <a:extLst>
                <a:ext uri="{96DAC541-7B7A-43D3-8B79-37D633B846F1}">
                  <asvg:svgBlip xmlns:asvg="http://schemas.microsoft.com/office/drawing/2016/SVG/main" r:embed="rId3"/>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2076366"/>
            <a:ext cx="7028647"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Main Objectives</a:t>
            </a:r>
          </a:p>
        </p:txBody>
      </p:sp>
      <p:sp>
        <p:nvSpPr>
          <p:cNvPr name="TextBox 8" id="8"/>
          <p:cNvSpPr txBox="true"/>
          <p:nvPr/>
        </p:nvSpPr>
        <p:spPr>
          <a:xfrm rot="0">
            <a:off x="1028700" y="3673254"/>
            <a:ext cx="6762280" cy="619179"/>
          </a:xfrm>
          <a:prstGeom prst="rect">
            <a:avLst/>
          </a:prstGeom>
        </p:spPr>
        <p:txBody>
          <a:bodyPr anchor="t" rtlCol="false" tIns="0" lIns="0" bIns="0" rIns="0">
            <a:spAutoFit/>
          </a:bodyPr>
          <a:lstStyle/>
          <a:p>
            <a:pPr algn="just" marL="863612" indent="-431806" lvl="1">
              <a:lnSpc>
                <a:spcPts val="4800"/>
              </a:lnSpc>
              <a:buFont typeface="Arial"/>
              <a:buChar char="•"/>
            </a:pPr>
            <a:r>
              <a:rPr lang="en-US" b="true" sz="4000">
                <a:solidFill>
                  <a:srgbClr val="000000"/>
                </a:solidFill>
                <a:latin typeface="Neue Machina Ultra-Bold"/>
                <a:ea typeface="Neue Machina Ultra-Bold"/>
                <a:cs typeface="Neue Machina Ultra-Bold"/>
                <a:sym typeface="Neue Machina Ultra-Bold"/>
              </a:rPr>
              <a:t>System Integration:</a:t>
            </a:r>
          </a:p>
        </p:txBody>
      </p:sp>
      <p:sp>
        <p:nvSpPr>
          <p:cNvPr name="TextBox 9" id="9"/>
          <p:cNvSpPr txBox="true"/>
          <p:nvPr/>
        </p:nvSpPr>
        <p:spPr>
          <a:xfrm rot="0">
            <a:off x="1433263" y="4889223"/>
            <a:ext cx="15322798" cy="1751790"/>
          </a:xfrm>
          <a:prstGeom prst="rect">
            <a:avLst/>
          </a:prstGeom>
        </p:spPr>
        <p:txBody>
          <a:bodyPr anchor="t" rtlCol="false" tIns="0" lIns="0" bIns="0" rIns="0">
            <a:spAutoFit/>
          </a:bodyPr>
          <a:lstStyle/>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Build a scalable REST API service for handling detection requests</a:t>
            </a:r>
          </a:p>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D</a:t>
            </a:r>
            <a:r>
              <a:rPr lang="en-US" sz="3200">
                <a:solidFill>
                  <a:srgbClr val="000000"/>
                </a:solidFill>
                <a:latin typeface="Neue Machina"/>
                <a:ea typeface="Neue Machina"/>
                <a:cs typeface="Neue Machina"/>
                <a:sym typeface="Neue Machina"/>
              </a:rPr>
              <a:t>evelop a modern web interface for user interaction and monitoring</a:t>
            </a:r>
          </a:p>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Cr</a:t>
            </a:r>
            <a:r>
              <a:rPr lang="en-US" sz="3200">
                <a:solidFill>
                  <a:srgbClr val="000000"/>
                </a:solidFill>
                <a:latin typeface="Neue Machina"/>
                <a:ea typeface="Neue Machina"/>
                <a:cs typeface="Neue Machina"/>
                <a:sym typeface="Neue Machina"/>
              </a:rPr>
              <a:t>eate a desktop application for Windows.</a:t>
            </a:r>
          </a:p>
        </p:txBody>
      </p:sp>
      <p:sp>
        <p:nvSpPr>
          <p:cNvPr name="TextBox 10" id="10"/>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11" id="11"/>
          <p:cNvGrpSpPr/>
          <p:nvPr/>
        </p:nvGrpSpPr>
        <p:grpSpPr>
          <a:xfrm rot="0">
            <a:off x="14759065" y="9223992"/>
            <a:ext cx="2826736" cy="794421"/>
            <a:chOff x="0" y="0"/>
            <a:chExt cx="3768981" cy="1059228"/>
          </a:xfrm>
        </p:grpSpPr>
        <p:sp>
          <p:nvSpPr>
            <p:cNvPr name="Freeform 12" id="12"/>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0"/>
              <a:stretch>
                <a:fillRect l="0" t="0" r="0" b="0"/>
              </a:stretch>
            </a:blipFill>
          </p:spPr>
        </p:sp>
        <p:sp>
          <p:nvSpPr>
            <p:cNvPr name="TextBox 13" id="13"/>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527474"/>
            <a:ext cx="11812731"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System Overview</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85285" y="-258716"/>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AutoShape 3" id="3"/>
          <p:cNvSpPr/>
          <p:nvPr/>
        </p:nvSpPr>
        <p:spPr>
          <a:xfrm rot="0">
            <a:off x="2326026" y="2406692"/>
            <a:ext cx="13635949" cy="5959405"/>
          </a:xfrm>
          <a:prstGeom prst="rect">
            <a:avLst/>
          </a:prstGeom>
          <a:solidFill>
            <a:srgbClr val="E6DDDD"/>
          </a:solid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grpSp>
        <p:nvGrpSpPr>
          <p:cNvPr name="Group 5" id="5"/>
          <p:cNvGrpSpPr/>
          <p:nvPr/>
        </p:nvGrpSpPr>
        <p:grpSpPr>
          <a:xfrm rot="0">
            <a:off x="2187712" y="2406692"/>
            <a:ext cx="13912576" cy="5959405"/>
            <a:chOff x="0" y="0"/>
            <a:chExt cx="18550101" cy="7945874"/>
          </a:xfrm>
        </p:grpSpPr>
        <p:pic>
          <p:nvPicPr>
            <p:cNvPr name="Picture 6" id="6">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224" r="0" b="224"/>
            <a:stretch>
              <a:fillRect/>
            </a:stretch>
          </p:blipFill>
          <p:spPr>
            <a:xfrm flipH="false" flipV="false">
              <a:off x="0" y="0"/>
              <a:ext cx="18550101" cy="7945874"/>
            </a:xfrm>
            <a:prstGeom prst="rect">
              <a:avLst/>
            </a:prstGeom>
          </p:spPr>
        </p:pic>
      </p:gr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8"/>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TextBox 10" id="10"/>
          <p:cNvSpPr txBox="true"/>
          <p:nvPr/>
        </p:nvSpPr>
        <p:spPr>
          <a:xfrm rot="0">
            <a:off x="4719945" y="1019175"/>
            <a:ext cx="8848110"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System Arc</a:t>
            </a:r>
            <a:r>
              <a:rPr lang="en-US" sz="6000" b="true">
                <a:solidFill>
                  <a:srgbClr val="000000"/>
                </a:solidFill>
                <a:latin typeface="Neue Machina Ultra-Bold"/>
                <a:ea typeface="Neue Machina Ultra-Bold"/>
                <a:cs typeface="Neue Machina Ultra-Bold"/>
                <a:sym typeface="Neue Machina Ultra-Bold"/>
              </a:rPr>
              <a:t>hitecture</a:t>
            </a:r>
          </a:p>
        </p:txBody>
      </p:sp>
      <p:sp>
        <p:nvSpPr>
          <p:cNvPr name="TextBox 11" id="11"/>
          <p:cNvSpPr txBox="true"/>
          <p:nvPr/>
        </p:nvSpPr>
        <p:spPr>
          <a:xfrm rot="0">
            <a:off x="764112" y="9467850"/>
            <a:ext cx="380381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065072" y="1608484"/>
            <a:ext cx="13087381" cy="923871"/>
          </a:xfrm>
          <a:prstGeom prst="rect">
            <a:avLst/>
          </a:prstGeom>
        </p:spPr>
        <p:txBody>
          <a:bodyPr anchor="t" rtlCol="false" tIns="0" lIns="0" bIns="0" rIns="0">
            <a:spAutoFit/>
          </a:bodyPr>
          <a:lstStyle/>
          <a:p>
            <a:pPr algn="l">
              <a:lnSpc>
                <a:spcPts val="7200"/>
              </a:lnSpc>
            </a:pPr>
            <a:r>
              <a:rPr lang="en-US" b="true" sz="6000">
                <a:solidFill>
                  <a:srgbClr val="000000"/>
                </a:solidFill>
                <a:latin typeface="Neue Machina Ultra-Bold"/>
                <a:ea typeface="Neue Machina Ultra-Bold"/>
                <a:cs typeface="Neue Machina Ultra-Bold"/>
                <a:sym typeface="Neue Machina Ultra-Bold"/>
              </a:rPr>
              <a:t>How it works</a:t>
            </a:r>
          </a:p>
        </p:txBody>
      </p:sp>
      <p:sp>
        <p:nvSpPr>
          <p:cNvPr name="TextBox 8" id="8"/>
          <p:cNvSpPr txBox="true"/>
          <p:nvPr/>
        </p:nvSpPr>
        <p:spPr>
          <a:xfrm rot="0">
            <a:off x="1065072" y="4211051"/>
            <a:ext cx="16316875" cy="2932944"/>
          </a:xfrm>
          <a:prstGeom prst="rect">
            <a:avLst/>
          </a:prstGeom>
        </p:spPr>
        <p:txBody>
          <a:bodyPr anchor="t" rtlCol="false" tIns="0" lIns="0" bIns="0" rIns="0">
            <a:spAutoFit/>
          </a:bodyPr>
          <a:lstStyle/>
          <a:p>
            <a:pPr algn="l" marL="1381793" indent="-460598" lvl="2">
              <a:lnSpc>
                <a:spcPts val="4672"/>
              </a:lnSpc>
              <a:buFont typeface="Arial"/>
              <a:buChar char="⚬"/>
            </a:pPr>
            <a:r>
              <a:rPr lang="en-US" b="true" sz="3200">
                <a:solidFill>
                  <a:srgbClr val="000000"/>
                </a:solidFill>
                <a:latin typeface="Neue Machina Ultra-Bold"/>
                <a:ea typeface="Neue Machina Ultra-Bold"/>
                <a:cs typeface="Neue Machina Ultra-Bold"/>
                <a:sym typeface="Neue Machina Ultra-Bold"/>
              </a:rPr>
              <a:t>Presentation Tier</a:t>
            </a:r>
            <a:r>
              <a:rPr lang="en-US" sz="3200">
                <a:solidFill>
                  <a:srgbClr val="000000"/>
                </a:solidFill>
                <a:latin typeface="Neue Machina"/>
                <a:ea typeface="Neue Machina"/>
                <a:cs typeface="Neue Machina"/>
                <a:sym typeface="Neue Machina"/>
              </a:rPr>
              <a:t>: Angular frontend for UI, media uploads and alerts.</a:t>
            </a:r>
          </a:p>
          <a:p>
            <a:pPr algn="l" marL="1381793" indent="-460598" lvl="2">
              <a:lnSpc>
                <a:spcPts val="4672"/>
              </a:lnSpc>
              <a:buFont typeface="Arial"/>
              <a:buChar char="⚬"/>
            </a:pPr>
            <a:r>
              <a:rPr lang="en-US" b="true" sz="3200">
                <a:solidFill>
                  <a:srgbClr val="000000"/>
                </a:solidFill>
                <a:latin typeface="Neue Machina Ultra-Bold"/>
                <a:ea typeface="Neue Machina Ultra-Bold"/>
                <a:cs typeface="Neue Machina Ultra-Bold"/>
                <a:sym typeface="Neue Machina Ultra-Bold"/>
              </a:rPr>
              <a:t>Logic Tier</a:t>
            </a:r>
            <a:r>
              <a:rPr lang="en-US" sz="3200">
                <a:solidFill>
                  <a:srgbClr val="000000"/>
                </a:solidFill>
                <a:latin typeface="Neue Machina"/>
                <a:ea typeface="Neue Machina"/>
                <a:cs typeface="Neue Machina"/>
                <a:sym typeface="Neue Machina"/>
              </a:rPr>
              <a:t>: NestJS backend for routing, auth, detection,</a:t>
            </a:r>
            <a:r>
              <a:rPr lang="en-US" sz="3200">
                <a:solidFill>
                  <a:srgbClr val="000000"/>
                </a:solidFill>
                <a:latin typeface="Neue Machina"/>
                <a:ea typeface="Neue Machina"/>
                <a:cs typeface="Neue Machina"/>
                <a:sym typeface="Neue Machina"/>
              </a:rPr>
              <a:t> and real-time communication</a:t>
            </a:r>
          </a:p>
          <a:p>
            <a:pPr algn="l" marL="1381793" indent="-460598" lvl="2">
              <a:lnSpc>
                <a:spcPts val="4672"/>
              </a:lnSpc>
              <a:buFont typeface="Arial"/>
              <a:buChar char="⚬"/>
            </a:pPr>
            <a:r>
              <a:rPr lang="en-US" b="true" sz="3200">
                <a:solidFill>
                  <a:srgbClr val="000000"/>
                </a:solidFill>
                <a:latin typeface="Neue Machina Ultra-Bold"/>
                <a:ea typeface="Neue Machina Ultra-Bold"/>
                <a:cs typeface="Neue Machina Ultra-Bold"/>
                <a:sym typeface="Neue Machina Ultra-Bold"/>
              </a:rPr>
              <a:t>Data Tier</a:t>
            </a:r>
            <a:r>
              <a:rPr lang="en-US" sz="3200">
                <a:solidFill>
                  <a:srgbClr val="000000"/>
                </a:solidFill>
                <a:latin typeface="Neue Machina"/>
                <a:ea typeface="Neue Machina"/>
                <a:cs typeface="Neue Machina"/>
                <a:sym typeface="Neue Machina"/>
              </a:rPr>
              <a:t>: MySQL database for storing users, uploads, and detection results</a:t>
            </a:r>
          </a:p>
        </p:txBody>
      </p:sp>
      <p:sp>
        <p:nvSpPr>
          <p:cNvPr name="TextBox 9" id="9"/>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10" id="10"/>
          <p:cNvSpPr txBox="true"/>
          <p:nvPr/>
        </p:nvSpPr>
        <p:spPr>
          <a:xfrm rot="0">
            <a:off x="1065072" y="3067997"/>
            <a:ext cx="15949471" cy="619179"/>
          </a:xfrm>
          <a:prstGeom prst="rect">
            <a:avLst/>
          </a:prstGeom>
        </p:spPr>
        <p:txBody>
          <a:bodyPr anchor="t" rtlCol="false" tIns="0" lIns="0" bIns="0" rIns="0">
            <a:spAutoFit/>
          </a:bodyPr>
          <a:lstStyle/>
          <a:p>
            <a:pPr algn="just" marL="863612" indent="-431806" lvl="1">
              <a:lnSpc>
                <a:spcPts val="4800"/>
              </a:lnSpc>
              <a:buFont typeface="Arial"/>
              <a:buChar char="•"/>
            </a:pPr>
            <a:r>
              <a:rPr lang="en-US" b="true" sz="4000">
                <a:solidFill>
                  <a:srgbClr val="000000"/>
                </a:solidFill>
                <a:latin typeface="Neue Machina Ultra-Bold"/>
                <a:ea typeface="Neue Machina Ultra-Bold"/>
                <a:cs typeface="Neue Machina Ultra-Bold"/>
                <a:sym typeface="Neue Machina Ultra-Bold"/>
              </a:rPr>
              <a:t>The system follows a modern three-tier architecture:</a:t>
            </a:r>
          </a:p>
        </p:txBody>
      </p:sp>
      <p:grpSp>
        <p:nvGrpSpPr>
          <p:cNvPr name="Group 11" id="11"/>
          <p:cNvGrpSpPr/>
          <p:nvPr/>
        </p:nvGrpSpPr>
        <p:grpSpPr>
          <a:xfrm rot="0">
            <a:off x="14759065" y="9223992"/>
            <a:ext cx="2826736" cy="794421"/>
            <a:chOff x="0" y="0"/>
            <a:chExt cx="3768981" cy="1059228"/>
          </a:xfrm>
        </p:grpSpPr>
        <p:sp>
          <p:nvSpPr>
            <p:cNvPr name="Freeform 12" id="12"/>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1"/>
              <a:stretch>
                <a:fillRect l="0" t="0" r="0" b="0"/>
              </a:stretch>
            </a:blipFill>
          </p:spPr>
        </p:sp>
        <p:sp>
          <p:nvSpPr>
            <p:cNvPr name="TextBox 13" id="13"/>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2">
              <a:extLst>
                <a:ext uri="{96DAC541-7B7A-43D3-8B79-37D633B846F1}">
                  <asvg:svgBlip xmlns:asvg="http://schemas.microsoft.com/office/drawing/2016/SVG/main" r:embed="rId3"/>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911987"/>
            <a:ext cx="15404134"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Communication is h</a:t>
            </a:r>
            <a:r>
              <a:rPr lang="en-US" sz="6000" b="true">
                <a:solidFill>
                  <a:srgbClr val="000000"/>
                </a:solidFill>
                <a:latin typeface="Neue Machina Ultra-Bold"/>
                <a:ea typeface="Neue Machina Ultra-Bold"/>
                <a:cs typeface="Neue Machina Ultra-Bold"/>
                <a:sym typeface="Neue Machina Ultra-Bold"/>
              </a:rPr>
              <a:t>andled through:</a:t>
            </a:r>
          </a:p>
        </p:txBody>
      </p:sp>
      <p:sp>
        <p:nvSpPr>
          <p:cNvPr name="TextBox 8" id="8"/>
          <p:cNvSpPr txBox="true"/>
          <p:nvPr/>
        </p:nvSpPr>
        <p:spPr>
          <a:xfrm rot="0">
            <a:off x="1028700" y="5301347"/>
            <a:ext cx="15404134" cy="1838217"/>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Powered by multiple deep le</a:t>
            </a:r>
            <a:r>
              <a:rPr lang="en-US" sz="6000" b="true">
                <a:solidFill>
                  <a:srgbClr val="000000"/>
                </a:solidFill>
                <a:latin typeface="Neue Machina Ultra-Bold"/>
                <a:ea typeface="Neue Machina Ultra-Bold"/>
                <a:cs typeface="Neue Machina Ultra-Bold"/>
                <a:sym typeface="Neue Machina Ultra-Bold"/>
              </a:rPr>
              <a:t>arning models for:</a:t>
            </a:r>
          </a:p>
        </p:txBody>
      </p:sp>
      <p:sp>
        <p:nvSpPr>
          <p:cNvPr name="TextBox 9" id="9"/>
          <p:cNvSpPr txBox="true"/>
          <p:nvPr/>
        </p:nvSpPr>
        <p:spPr>
          <a:xfrm rot="0">
            <a:off x="1028700" y="2139831"/>
            <a:ext cx="13014637" cy="2342367"/>
          </a:xfrm>
          <a:prstGeom prst="rect">
            <a:avLst/>
          </a:prstGeom>
        </p:spPr>
        <p:txBody>
          <a:bodyPr anchor="t" rtlCol="false" tIns="0" lIns="0" bIns="0" rIns="0">
            <a:spAutoFit/>
          </a:bodyPr>
          <a:lstStyle/>
          <a:p>
            <a:pPr algn="l" marL="690897" indent="-345448" lvl="1">
              <a:lnSpc>
                <a:spcPts val="4672"/>
              </a:lnSpc>
              <a:buFont typeface="Arial"/>
              <a:buChar char="•"/>
            </a:pPr>
            <a:r>
              <a:rPr lang="en-US" b="true" sz="3200">
                <a:solidFill>
                  <a:srgbClr val="000000"/>
                </a:solidFill>
                <a:latin typeface="Neue Machina Ultra-Bold"/>
                <a:ea typeface="Neue Machina Ultra-Bold"/>
                <a:cs typeface="Neue Machina Ultra-Bold"/>
                <a:sym typeface="Neue Machina Ultra-Bold"/>
              </a:rPr>
              <a:t>RESTful APIs</a:t>
            </a:r>
            <a:r>
              <a:rPr lang="en-US" sz="3200">
                <a:solidFill>
                  <a:srgbClr val="000000"/>
                </a:solidFill>
                <a:latin typeface="Neue Machina"/>
                <a:ea typeface="Neue Machina"/>
                <a:cs typeface="Neue Machina"/>
                <a:sym typeface="Neue Machina"/>
              </a:rPr>
              <a:t> for requests</a:t>
            </a:r>
            <a:r>
              <a:rPr lang="en-US" sz="3200">
                <a:solidFill>
                  <a:srgbClr val="000000"/>
                </a:solidFill>
                <a:latin typeface="Neue Machina"/>
                <a:ea typeface="Neue Machina"/>
                <a:cs typeface="Neue Machina"/>
                <a:sym typeface="Neue Machina"/>
              </a:rPr>
              <a:t> and model communication</a:t>
            </a:r>
          </a:p>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ML models process files and return confidence scores</a:t>
            </a:r>
          </a:p>
          <a:p>
            <a:pPr algn="l" marL="690897" indent="-345448" lvl="1">
              <a:lnSpc>
                <a:spcPts val="4672"/>
              </a:lnSpc>
              <a:buFont typeface="Arial"/>
              <a:buChar char="•"/>
            </a:pPr>
            <a:r>
              <a:rPr lang="en-US" b="true" sz="3200">
                <a:solidFill>
                  <a:srgbClr val="000000"/>
                </a:solidFill>
                <a:latin typeface="Neue Machina Ultra-Bold"/>
                <a:ea typeface="Neue Machina Ultra-Bold"/>
                <a:cs typeface="Neue Machina Ultra-Bold"/>
                <a:sym typeface="Neue Machina Ultra-Bold"/>
              </a:rPr>
              <a:t>WebSocket </a:t>
            </a:r>
            <a:r>
              <a:rPr lang="en-US" sz="3200">
                <a:solidFill>
                  <a:srgbClr val="000000"/>
                </a:solidFill>
                <a:latin typeface="Neue Machina"/>
                <a:ea typeface="Neue Machina"/>
                <a:cs typeface="Neue Machina"/>
                <a:sym typeface="Neue Machina"/>
              </a:rPr>
              <a:t>for real-time detection alerts</a:t>
            </a:r>
          </a:p>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Results stored and streamed back via WebSocket</a:t>
            </a:r>
          </a:p>
        </p:txBody>
      </p:sp>
      <p:sp>
        <p:nvSpPr>
          <p:cNvPr name="TextBox 10" id="10"/>
          <p:cNvSpPr txBox="true"/>
          <p:nvPr/>
        </p:nvSpPr>
        <p:spPr>
          <a:xfrm rot="0">
            <a:off x="1028700" y="7489995"/>
            <a:ext cx="9383904" cy="570635"/>
          </a:xfrm>
          <a:prstGeom prst="rect">
            <a:avLst/>
          </a:prstGeom>
        </p:spPr>
        <p:txBody>
          <a:bodyPr anchor="t" rtlCol="false" tIns="0" lIns="0" bIns="0" rIns="0">
            <a:spAutoFit/>
          </a:bodyPr>
          <a:lstStyle/>
          <a:p>
            <a:pPr algn="l" marL="690897" indent="-345448" lvl="1">
              <a:lnSpc>
                <a:spcPts val="4672"/>
              </a:lnSpc>
              <a:buFont typeface="Arial"/>
              <a:buChar char="•"/>
            </a:pPr>
            <a:r>
              <a:rPr lang="en-US" sz="3200">
                <a:solidFill>
                  <a:srgbClr val="000000"/>
                </a:solidFill>
                <a:latin typeface="Neue Machina"/>
                <a:ea typeface="Neue Machina"/>
                <a:cs typeface="Neue Machina"/>
                <a:sym typeface="Neue Machina"/>
              </a:rPr>
              <a:t>Violence, gun, fire,</a:t>
            </a:r>
            <a:r>
              <a:rPr lang="en-US" sz="3200">
                <a:solidFill>
                  <a:srgbClr val="000000"/>
                </a:solidFill>
                <a:latin typeface="Neue Machina"/>
                <a:ea typeface="Neue Machina"/>
                <a:cs typeface="Neue Machina"/>
                <a:sym typeface="Neue Machina"/>
              </a:rPr>
              <a:t> and object detection</a:t>
            </a:r>
          </a:p>
        </p:txBody>
      </p:sp>
      <p:sp>
        <p:nvSpPr>
          <p:cNvPr name="TextBox 11" id="11"/>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12" id="12"/>
          <p:cNvGrpSpPr/>
          <p:nvPr/>
        </p:nvGrpSpPr>
        <p:grpSpPr>
          <a:xfrm rot="0">
            <a:off x="14759065" y="9223992"/>
            <a:ext cx="2826736" cy="794421"/>
            <a:chOff x="0" y="0"/>
            <a:chExt cx="3768981" cy="1059228"/>
          </a:xfrm>
        </p:grpSpPr>
        <p:sp>
          <p:nvSpPr>
            <p:cNvPr name="Freeform 13" id="13"/>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0"/>
              <a:stretch>
                <a:fillRect l="0" t="0" r="0" b="0"/>
              </a:stretch>
            </a:blipFill>
          </p:spPr>
        </p:sp>
        <p:sp>
          <p:nvSpPr>
            <p:cNvPr name="TextBox 14" id="14"/>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070301"/>
            <a:ext cx="10566678" cy="1838217"/>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Methodology,</a:t>
            </a:r>
          </a:p>
          <a:p>
            <a:pPr algn="l">
              <a:lnSpc>
                <a:spcPts val="7200"/>
              </a:lnSpc>
            </a:pPr>
            <a:r>
              <a:rPr lang="en-US" sz="6000" b="true">
                <a:solidFill>
                  <a:srgbClr val="000000"/>
                </a:solidFill>
                <a:latin typeface="Neue Machina Ultra-Bold"/>
                <a:ea typeface="Neue Machina Ultra-Bold"/>
                <a:cs typeface="Neue Machina Ultra-Bold"/>
                <a:sym typeface="Neue Machina Ultra-Bold"/>
              </a:rPr>
              <a:t>Tools &amp; Technologies</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354503"/>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graphicFrame>
        <p:nvGraphicFramePr>
          <p:cNvPr name="Table 3" id="3"/>
          <p:cNvGraphicFramePr>
            <a:graphicFrameLocks noGrp="true"/>
          </p:cNvGraphicFramePr>
          <p:nvPr/>
        </p:nvGraphicFramePr>
        <p:xfrm>
          <a:off x="1028700" y="2438400"/>
          <a:ext cx="16230600" cy="5410200"/>
        </p:xfrm>
        <a:graphic>
          <a:graphicData uri="http://schemas.openxmlformats.org/drawingml/2006/table">
            <a:tbl>
              <a:tblPr/>
              <a:tblGrid>
                <a:gridCol w="5407518"/>
                <a:gridCol w="10823082"/>
              </a:tblGrid>
              <a:tr h="1619038">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Frontend</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BEDEC"/>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Angular 19, Bootstrap</a:t>
                      </a:r>
                      <a:endParaRPr lang="en-US" sz="1100"/>
                    </a:p>
                    <a:p>
                      <a:pPr algn="l">
                        <a:lnSpc>
                          <a:spcPts val="2799"/>
                        </a:lnSpc>
                      </a:pPr>
                      <a:r>
                        <a:rPr lang="en-US" sz="1999">
                          <a:solidFill>
                            <a:srgbClr val="000000"/>
                          </a:solidFill>
                          <a:latin typeface="Neue Machina"/>
                          <a:ea typeface="Neue Machina"/>
                          <a:cs typeface="Neue Machina"/>
                          <a:sym typeface="Neue Machina"/>
                        </a:rPr>
                        <a:t>FontAwesome, Socket.IO Client</a:t>
                      </a:r>
                    </a:p>
                    <a:p>
                      <a:pPr algn="l">
                        <a:lnSpc>
                          <a:spcPts val="2799"/>
                        </a:lnSpc>
                      </a:pPr>
                      <a:r>
                        <a:rPr lang="en-US" sz="1999">
                          <a:solidFill>
                            <a:srgbClr val="000000"/>
                          </a:solidFill>
                          <a:latin typeface="Neue Machina"/>
                          <a:ea typeface="Neue Machina"/>
                          <a:cs typeface="Neue Machina"/>
                          <a:sym typeface="Neue Machina"/>
                        </a:rPr>
                        <a:t>ngx-socket-io</a:t>
                      </a: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BEDEC"/>
                    </a:solidFill>
                  </a:tcPr>
                </a:tc>
              </a:tr>
              <a:tr h="1619038">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Backend</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AD9FF"/>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NestJS 11, Prisma 6.3</a:t>
                      </a:r>
                      <a:endParaRPr lang="en-US" sz="1100"/>
                    </a:p>
                    <a:p>
                      <a:pPr algn="l">
                        <a:lnSpc>
                          <a:spcPts val="2799"/>
                        </a:lnSpc>
                      </a:pPr>
                      <a:r>
                        <a:rPr lang="en-US" sz="1999">
                          <a:solidFill>
                            <a:srgbClr val="000000"/>
                          </a:solidFill>
                          <a:latin typeface="Neue Machina"/>
                          <a:ea typeface="Neue Machina"/>
                          <a:cs typeface="Neue Machina"/>
                          <a:sym typeface="Neue Machina"/>
                        </a:rPr>
                        <a:t>JWT, Passport, Swagger</a:t>
                      </a:r>
                    </a:p>
                    <a:p>
                      <a:pPr algn="l">
                        <a:lnSpc>
                          <a:spcPts val="2799"/>
                        </a:lnSpc>
                      </a:pPr>
                      <a:r>
                        <a:rPr lang="en-US" sz="1999">
                          <a:solidFill>
                            <a:srgbClr val="000000"/>
                          </a:solidFill>
                          <a:latin typeface="Neue Machina"/>
                          <a:ea typeface="Neue Machina"/>
                          <a:cs typeface="Neue Machina"/>
                          <a:sym typeface="Neue Machina"/>
                        </a:rPr>
                        <a:t>Redis, Twilio, Nodemailer</a:t>
                      </a: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AD9FF"/>
                    </a:solidFill>
                  </a:tcPr>
                </a:tc>
              </a:tr>
              <a:tr h="1246961">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Machine Learning</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1D1"/>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TensorFlow, YOLO, OpenCV</a:t>
                      </a:r>
                      <a:endParaRPr lang="en-US" sz="1100"/>
                    </a:p>
                    <a:p>
                      <a:pPr algn="l">
                        <a:lnSpc>
                          <a:spcPts val="2799"/>
                        </a:lnSpc>
                      </a:pPr>
                      <a:r>
                        <a:rPr lang="en-US" sz="1999">
                          <a:solidFill>
                            <a:srgbClr val="000000"/>
                          </a:solidFill>
                          <a:latin typeface="Neue Machina"/>
                          <a:ea typeface="Neue Machina"/>
                          <a:cs typeface="Neue Machina"/>
                          <a:sym typeface="Neue Machina"/>
                        </a:rPr>
                        <a:t>CNN+LSTM, MobileNetV2 </a:t>
                      </a: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1D1"/>
                    </a:solidFill>
                  </a:tcPr>
                </a:tc>
              </a:tr>
              <a:tr h="925164">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Database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EABB"/>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MySQL + Prisma</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EABB"/>
                    </a:solidFill>
                  </a:tcPr>
                </a:tc>
              </a:tr>
            </a:tbl>
          </a:graphicData>
        </a:graphic>
      </p:graphicFrame>
      <p:sp>
        <p:nvSpPr>
          <p:cNvPr name="TextBox 4" id="4"/>
          <p:cNvSpPr txBox="true"/>
          <p:nvPr/>
        </p:nvSpPr>
        <p:spPr>
          <a:xfrm rot="0">
            <a:off x="1028700" y="874339"/>
            <a:ext cx="9763571"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Sys</a:t>
            </a:r>
            <a:r>
              <a:rPr lang="en-US" sz="6000" b="true">
                <a:solidFill>
                  <a:srgbClr val="000000"/>
                </a:solidFill>
                <a:latin typeface="Neue Machina Ultra-Bold"/>
                <a:ea typeface="Neue Machina Ultra-Bold"/>
                <a:cs typeface="Neue Machina Ultra-Bold"/>
                <a:sym typeface="Neue Machina Ultra-Bold"/>
              </a:rPr>
              <a:t>tem Tech Stack</a:t>
            </a:r>
          </a:p>
        </p:txBody>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5"/>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grpSp>
        <p:nvGrpSpPr>
          <p:cNvPr name="Group 2" id="2"/>
          <p:cNvGrpSpPr/>
          <p:nvPr/>
        </p:nvGrpSpPr>
        <p:grpSpPr>
          <a:xfrm rot="0">
            <a:off x="-11701663" y="3407937"/>
            <a:ext cx="47720760" cy="2997758"/>
            <a:chOff x="0" y="0"/>
            <a:chExt cx="63627679" cy="3997010"/>
          </a:xfrm>
        </p:grpSpPr>
        <p:sp>
          <p:nvSpPr>
            <p:cNvPr name="Freeform 3" id="3"/>
            <p:cNvSpPr/>
            <p:nvPr/>
          </p:nvSpPr>
          <p:spPr>
            <a:xfrm flipH="false" flipV="false" rot="0">
              <a:off x="15833211" y="0"/>
              <a:ext cx="23897234" cy="3997010"/>
            </a:xfrm>
            <a:custGeom>
              <a:avLst/>
              <a:gdLst/>
              <a:ahLst/>
              <a:cxnLst/>
              <a:rect r="r" b="b" t="t" l="l"/>
              <a:pathLst>
                <a:path h="3997010" w="23897234">
                  <a:moveTo>
                    <a:pt x="0" y="0"/>
                  </a:moveTo>
                  <a:lnTo>
                    <a:pt x="23897234" y="0"/>
                  </a:lnTo>
                  <a:lnTo>
                    <a:pt x="23897234" y="3997010"/>
                  </a:lnTo>
                  <a:lnTo>
                    <a:pt x="0" y="3997010"/>
                  </a:lnTo>
                  <a:lnTo>
                    <a:pt x="0" y="0"/>
                  </a:lnTo>
                  <a:close/>
                </a:path>
              </a:pathLst>
            </a:custGeom>
            <a:blipFill>
              <a:blip r:embed="rId2">
                <a:extLst>
                  <a:ext uri="{96DAC541-7B7A-43D3-8B79-37D633B846F1}">
                    <asvg:svgBlip xmlns:asvg="http://schemas.microsoft.com/office/drawing/2016/SVG/main" r:embed="rId3"/>
                  </a:ext>
                </a:extLst>
              </a:blip>
              <a:stretch>
                <a:fillRect l="0" t="0" r="0" b="-497877"/>
              </a:stretch>
            </a:blipFill>
          </p:spPr>
        </p:sp>
        <p:sp>
          <p:nvSpPr>
            <p:cNvPr name="Freeform 4" id="4"/>
            <p:cNvSpPr/>
            <p:nvPr/>
          </p:nvSpPr>
          <p:spPr>
            <a:xfrm flipH="false" flipV="false" rot="0">
              <a:off x="0" y="0"/>
              <a:ext cx="23897234" cy="3997010"/>
            </a:xfrm>
            <a:custGeom>
              <a:avLst/>
              <a:gdLst/>
              <a:ahLst/>
              <a:cxnLst/>
              <a:rect r="r" b="b" t="t" l="l"/>
              <a:pathLst>
                <a:path h="3997010" w="23897234">
                  <a:moveTo>
                    <a:pt x="0" y="0"/>
                  </a:moveTo>
                  <a:lnTo>
                    <a:pt x="23897234" y="0"/>
                  </a:lnTo>
                  <a:lnTo>
                    <a:pt x="23897234" y="3997010"/>
                  </a:lnTo>
                  <a:lnTo>
                    <a:pt x="0" y="3997010"/>
                  </a:lnTo>
                  <a:lnTo>
                    <a:pt x="0" y="0"/>
                  </a:lnTo>
                  <a:close/>
                </a:path>
              </a:pathLst>
            </a:custGeom>
            <a:blipFill>
              <a:blip r:embed="rId2">
                <a:extLst>
                  <a:ext uri="{96DAC541-7B7A-43D3-8B79-37D633B846F1}">
                    <asvg:svgBlip xmlns:asvg="http://schemas.microsoft.com/office/drawing/2016/SVG/main" r:embed="rId3"/>
                  </a:ext>
                </a:extLst>
              </a:blip>
              <a:stretch>
                <a:fillRect l="0" t="0" r="0" b="-497877"/>
              </a:stretch>
            </a:blipFill>
          </p:spPr>
        </p:sp>
        <p:sp>
          <p:nvSpPr>
            <p:cNvPr name="Freeform 5" id="5"/>
            <p:cNvSpPr/>
            <p:nvPr/>
          </p:nvSpPr>
          <p:spPr>
            <a:xfrm flipH="false" flipV="false" rot="0">
              <a:off x="39730445" y="0"/>
              <a:ext cx="23897234" cy="3997010"/>
            </a:xfrm>
            <a:custGeom>
              <a:avLst/>
              <a:gdLst/>
              <a:ahLst/>
              <a:cxnLst/>
              <a:rect r="r" b="b" t="t" l="l"/>
              <a:pathLst>
                <a:path h="3997010" w="23897234">
                  <a:moveTo>
                    <a:pt x="0" y="0"/>
                  </a:moveTo>
                  <a:lnTo>
                    <a:pt x="23897234" y="0"/>
                  </a:lnTo>
                  <a:lnTo>
                    <a:pt x="23897234" y="3997010"/>
                  </a:lnTo>
                  <a:lnTo>
                    <a:pt x="0" y="3997010"/>
                  </a:lnTo>
                  <a:lnTo>
                    <a:pt x="0" y="0"/>
                  </a:lnTo>
                  <a:close/>
                </a:path>
              </a:pathLst>
            </a:custGeom>
            <a:blipFill>
              <a:blip r:embed="rId2">
                <a:extLst>
                  <a:ext uri="{96DAC541-7B7A-43D3-8B79-37D633B846F1}">
                    <asvg:svgBlip xmlns:asvg="http://schemas.microsoft.com/office/drawing/2016/SVG/main" r:embed="rId3"/>
                  </a:ext>
                </a:extLst>
              </a:blip>
              <a:stretch>
                <a:fillRect l="0" t="0" r="0" b="-497877"/>
              </a:stretch>
            </a:blipFill>
          </p:spPr>
        </p:sp>
      </p:grpSp>
      <p:sp>
        <p:nvSpPr>
          <p:cNvPr name="Freeform 6" id="6"/>
          <p:cNvSpPr/>
          <p:nvPr/>
        </p:nvSpPr>
        <p:spPr>
          <a:xfrm flipH="false" flipV="true" rot="0">
            <a:off x="-94810" y="-258716"/>
            <a:ext cx="18477620" cy="10804432"/>
          </a:xfrm>
          <a:custGeom>
            <a:avLst/>
            <a:gdLst/>
            <a:ahLst/>
            <a:cxnLst/>
            <a:rect r="r" b="b" t="t" l="l"/>
            <a:pathLst>
              <a:path h="10804432" w="18477620">
                <a:moveTo>
                  <a:pt x="0" y="10804432"/>
                </a:moveTo>
                <a:lnTo>
                  <a:pt x="18477620" y="10804432"/>
                </a:lnTo>
                <a:lnTo>
                  <a:pt x="18477620" y="0"/>
                </a:lnTo>
                <a:lnTo>
                  <a:pt x="0" y="0"/>
                </a:lnTo>
                <a:lnTo>
                  <a:pt x="0" y="10804432"/>
                </a:lnTo>
                <a:close/>
              </a:path>
            </a:pathLst>
          </a:custGeom>
          <a:blipFill>
            <a:blip r:embed="rId4">
              <a:extLst>
                <a:ext uri="{96DAC541-7B7A-43D3-8B79-37D633B846F1}">
                  <asvg:svgBlip xmlns:asvg="http://schemas.microsoft.com/office/drawing/2016/SVG/main" r:embed="rId5"/>
                </a:ext>
              </a:extLst>
            </a:blip>
            <a:stretch>
              <a:fillRect l="0" t="-71018" r="0" b="0"/>
            </a:stretch>
          </a:blipFill>
        </p:spPr>
      </p:sp>
      <p:grpSp>
        <p:nvGrpSpPr>
          <p:cNvPr name="Group 7" id="7"/>
          <p:cNvGrpSpPr>
            <a:grpSpLocks noChangeAspect="true"/>
          </p:cNvGrpSpPr>
          <p:nvPr/>
        </p:nvGrpSpPr>
        <p:grpSpPr>
          <a:xfrm rot="0">
            <a:off x="500945" y="3701265"/>
            <a:ext cx="2382852" cy="2382842"/>
            <a:chOff x="0" y="0"/>
            <a:chExt cx="6350000" cy="6349975"/>
          </a:xfrm>
        </p:grpSpPr>
        <p:sp>
          <p:nvSpPr>
            <p:cNvPr name="Freeform 8" id="8"/>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t="-4353" r="0" b="-11395"/>
              </a:stretch>
            </a:blipFill>
          </p:spPr>
        </p:sp>
      </p:grpSp>
      <p:grpSp>
        <p:nvGrpSpPr>
          <p:cNvPr name="Group 9" id="9"/>
          <p:cNvGrpSpPr>
            <a:grpSpLocks noChangeAspect="true"/>
          </p:cNvGrpSpPr>
          <p:nvPr/>
        </p:nvGrpSpPr>
        <p:grpSpPr>
          <a:xfrm rot="0">
            <a:off x="3487199" y="3701265"/>
            <a:ext cx="2382852" cy="2382842"/>
            <a:chOff x="0" y="0"/>
            <a:chExt cx="6350000" cy="6349975"/>
          </a:xfrm>
        </p:grpSpPr>
        <p:sp>
          <p:nvSpPr>
            <p:cNvPr name="Freeform 10" id="10"/>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23699" t="-13077" r="-27411" b="-38033"/>
              </a:stretch>
            </a:blipFill>
          </p:spPr>
        </p:sp>
      </p:grpSp>
      <p:grpSp>
        <p:nvGrpSpPr>
          <p:cNvPr name="Group 11" id="11"/>
          <p:cNvGrpSpPr>
            <a:grpSpLocks noChangeAspect="true"/>
          </p:cNvGrpSpPr>
          <p:nvPr/>
        </p:nvGrpSpPr>
        <p:grpSpPr>
          <a:xfrm rot="0">
            <a:off x="6473453" y="3701265"/>
            <a:ext cx="2382852" cy="2382842"/>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64249" t="-30430" r="-48054" b="-35552"/>
              </a:stretch>
            </a:blipFill>
          </p:spPr>
        </p:sp>
      </p:grpSp>
      <p:grpSp>
        <p:nvGrpSpPr>
          <p:cNvPr name="Group 13" id="13"/>
          <p:cNvGrpSpPr/>
          <p:nvPr/>
        </p:nvGrpSpPr>
        <p:grpSpPr>
          <a:xfrm rot="0">
            <a:off x="535920" y="6480425"/>
            <a:ext cx="2312902" cy="812139"/>
            <a:chOff x="0" y="0"/>
            <a:chExt cx="766359" cy="269095"/>
          </a:xfrm>
        </p:grpSpPr>
        <p:sp>
          <p:nvSpPr>
            <p:cNvPr name="Freeform 14" id="14"/>
            <p:cNvSpPr/>
            <p:nvPr/>
          </p:nvSpPr>
          <p:spPr>
            <a:xfrm flipH="false" flipV="false" rot="0">
              <a:off x="0" y="0"/>
              <a:ext cx="766359" cy="269095"/>
            </a:xfrm>
            <a:custGeom>
              <a:avLst/>
              <a:gdLst/>
              <a:ahLst/>
              <a:cxnLst/>
              <a:rect r="r" b="b" t="t" l="l"/>
              <a:pathLst>
                <a:path h="269095" w="766359">
                  <a:moveTo>
                    <a:pt x="0" y="0"/>
                  </a:moveTo>
                  <a:lnTo>
                    <a:pt x="766359" y="0"/>
                  </a:lnTo>
                  <a:lnTo>
                    <a:pt x="766359" y="269095"/>
                  </a:lnTo>
                  <a:lnTo>
                    <a:pt x="0" y="269095"/>
                  </a:lnTo>
                  <a:close/>
                </a:path>
              </a:pathLst>
            </a:custGeom>
            <a:solidFill>
              <a:srgbClr val="E6DDDD"/>
            </a:solidFill>
            <a:ln w="19050" cap="sq">
              <a:solidFill>
                <a:srgbClr val="000000"/>
              </a:solidFill>
              <a:prstDash val="solid"/>
              <a:miter/>
            </a:ln>
          </p:spPr>
        </p:sp>
        <p:sp>
          <p:nvSpPr>
            <p:cNvPr name="TextBox 15" id="15"/>
            <p:cNvSpPr txBox="true"/>
            <p:nvPr/>
          </p:nvSpPr>
          <p:spPr>
            <a:xfrm>
              <a:off x="0" y="-47625"/>
              <a:ext cx="766359" cy="316720"/>
            </a:xfrm>
            <a:prstGeom prst="rect">
              <a:avLst/>
            </a:prstGeom>
          </p:spPr>
          <p:txBody>
            <a:bodyPr anchor="ctr" rtlCol="false" tIns="50800" lIns="50800" bIns="50800" rIns="50800"/>
            <a:lstStyle/>
            <a:p>
              <a:pPr algn="ctr">
                <a:lnSpc>
                  <a:spcPts val="2645"/>
                </a:lnSpc>
              </a:pPr>
              <a:r>
                <a:rPr lang="en-US" b="true" sz="1799">
                  <a:solidFill>
                    <a:srgbClr val="000000"/>
                  </a:solidFill>
                  <a:latin typeface="Neue Machina Ultra-Bold"/>
                  <a:ea typeface="Neue Machina Ultra-Bold"/>
                  <a:cs typeface="Neue Machina Ultra-Bold"/>
                  <a:sym typeface="Neue Machina Ultra-Bold"/>
                </a:rPr>
                <a:t>Mohamed Mostafa</a:t>
              </a:r>
            </a:p>
          </p:txBody>
        </p:sp>
      </p:grpSp>
      <p:grpSp>
        <p:nvGrpSpPr>
          <p:cNvPr name="Group 16" id="16"/>
          <p:cNvGrpSpPr/>
          <p:nvPr/>
        </p:nvGrpSpPr>
        <p:grpSpPr>
          <a:xfrm rot="0">
            <a:off x="3522174" y="6480425"/>
            <a:ext cx="2312902" cy="812139"/>
            <a:chOff x="0" y="0"/>
            <a:chExt cx="766359" cy="269095"/>
          </a:xfrm>
        </p:grpSpPr>
        <p:sp>
          <p:nvSpPr>
            <p:cNvPr name="Freeform 17" id="17"/>
            <p:cNvSpPr/>
            <p:nvPr/>
          </p:nvSpPr>
          <p:spPr>
            <a:xfrm flipH="false" flipV="false" rot="0">
              <a:off x="0" y="0"/>
              <a:ext cx="766359" cy="269095"/>
            </a:xfrm>
            <a:custGeom>
              <a:avLst/>
              <a:gdLst/>
              <a:ahLst/>
              <a:cxnLst/>
              <a:rect r="r" b="b" t="t" l="l"/>
              <a:pathLst>
                <a:path h="269095" w="766359">
                  <a:moveTo>
                    <a:pt x="0" y="0"/>
                  </a:moveTo>
                  <a:lnTo>
                    <a:pt x="766359" y="0"/>
                  </a:lnTo>
                  <a:lnTo>
                    <a:pt x="766359" y="269095"/>
                  </a:lnTo>
                  <a:lnTo>
                    <a:pt x="0" y="269095"/>
                  </a:lnTo>
                  <a:close/>
                </a:path>
              </a:pathLst>
            </a:custGeom>
            <a:solidFill>
              <a:srgbClr val="E6DDDD"/>
            </a:solidFill>
            <a:ln w="19050" cap="sq">
              <a:solidFill>
                <a:srgbClr val="000000"/>
              </a:solidFill>
              <a:prstDash val="solid"/>
              <a:miter/>
            </a:ln>
          </p:spPr>
        </p:sp>
        <p:sp>
          <p:nvSpPr>
            <p:cNvPr name="TextBox 18" id="18"/>
            <p:cNvSpPr txBox="true"/>
            <p:nvPr/>
          </p:nvSpPr>
          <p:spPr>
            <a:xfrm>
              <a:off x="0" y="-47625"/>
              <a:ext cx="766359" cy="316720"/>
            </a:xfrm>
            <a:prstGeom prst="rect">
              <a:avLst/>
            </a:prstGeom>
          </p:spPr>
          <p:txBody>
            <a:bodyPr anchor="ctr" rtlCol="false" tIns="50800" lIns="50800" bIns="50800" rIns="50800"/>
            <a:lstStyle/>
            <a:p>
              <a:pPr algn="ctr">
                <a:lnSpc>
                  <a:spcPts val="2645"/>
                </a:lnSpc>
              </a:pPr>
              <a:r>
                <a:rPr lang="en-US" b="true" sz="1799">
                  <a:solidFill>
                    <a:srgbClr val="000000"/>
                  </a:solidFill>
                  <a:latin typeface="Neue Machina Ultra-Bold"/>
                  <a:ea typeface="Neue Machina Ultra-Bold"/>
                  <a:cs typeface="Neue Machina Ultra-Bold"/>
                  <a:sym typeface="Neue Machina Ultra-Bold"/>
                </a:rPr>
                <a:t>Mohamed Abdelrazak</a:t>
              </a:r>
            </a:p>
          </p:txBody>
        </p:sp>
      </p:grpSp>
      <p:grpSp>
        <p:nvGrpSpPr>
          <p:cNvPr name="Group 19" id="19"/>
          <p:cNvGrpSpPr/>
          <p:nvPr/>
        </p:nvGrpSpPr>
        <p:grpSpPr>
          <a:xfrm rot="0">
            <a:off x="6508428" y="6480425"/>
            <a:ext cx="2312902" cy="812139"/>
            <a:chOff x="0" y="0"/>
            <a:chExt cx="766359" cy="269095"/>
          </a:xfrm>
        </p:grpSpPr>
        <p:sp>
          <p:nvSpPr>
            <p:cNvPr name="Freeform 20" id="20"/>
            <p:cNvSpPr/>
            <p:nvPr/>
          </p:nvSpPr>
          <p:spPr>
            <a:xfrm flipH="false" flipV="false" rot="0">
              <a:off x="0" y="0"/>
              <a:ext cx="766359" cy="269095"/>
            </a:xfrm>
            <a:custGeom>
              <a:avLst/>
              <a:gdLst/>
              <a:ahLst/>
              <a:cxnLst/>
              <a:rect r="r" b="b" t="t" l="l"/>
              <a:pathLst>
                <a:path h="269095" w="766359">
                  <a:moveTo>
                    <a:pt x="0" y="0"/>
                  </a:moveTo>
                  <a:lnTo>
                    <a:pt x="766359" y="0"/>
                  </a:lnTo>
                  <a:lnTo>
                    <a:pt x="766359" y="269095"/>
                  </a:lnTo>
                  <a:lnTo>
                    <a:pt x="0" y="269095"/>
                  </a:lnTo>
                  <a:close/>
                </a:path>
              </a:pathLst>
            </a:custGeom>
            <a:solidFill>
              <a:srgbClr val="E6DDDD"/>
            </a:solidFill>
            <a:ln w="19050" cap="sq">
              <a:solidFill>
                <a:srgbClr val="000000"/>
              </a:solidFill>
              <a:prstDash val="solid"/>
              <a:miter/>
            </a:ln>
          </p:spPr>
        </p:sp>
        <p:sp>
          <p:nvSpPr>
            <p:cNvPr name="TextBox 21" id="21"/>
            <p:cNvSpPr txBox="true"/>
            <p:nvPr/>
          </p:nvSpPr>
          <p:spPr>
            <a:xfrm>
              <a:off x="0" y="-47625"/>
              <a:ext cx="766359" cy="316720"/>
            </a:xfrm>
            <a:prstGeom prst="rect">
              <a:avLst/>
            </a:prstGeom>
          </p:spPr>
          <p:txBody>
            <a:bodyPr anchor="ctr" rtlCol="false" tIns="50800" lIns="50800" bIns="50800" rIns="50800"/>
            <a:lstStyle/>
            <a:p>
              <a:pPr algn="ctr">
                <a:lnSpc>
                  <a:spcPts val="2645"/>
                </a:lnSpc>
              </a:pPr>
              <a:r>
                <a:rPr lang="en-US" sz="1799" b="true">
                  <a:solidFill>
                    <a:srgbClr val="000000"/>
                  </a:solidFill>
                  <a:latin typeface="Neue Machina Ultra-Bold"/>
                  <a:ea typeface="Neue Machina Ultra-Bold"/>
                  <a:cs typeface="Neue Machina Ultra-Bold"/>
                  <a:sym typeface="Neue Machina Ultra-Bold"/>
                </a:rPr>
                <a:t>Mohamed</a:t>
              </a:r>
            </a:p>
            <a:p>
              <a:pPr algn="ctr">
                <a:lnSpc>
                  <a:spcPts val="2645"/>
                </a:lnSpc>
              </a:pPr>
              <a:r>
                <a:rPr lang="en-US" b="true" sz="1799">
                  <a:solidFill>
                    <a:srgbClr val="000000"/>
                  </a:solidFill>
                  <a:latin typeface="Neue Machina Ultra-Bold"/>
                  <a:ea typeface="Neue Machina Ultra-Bold"/>
                  <a:cs typeface="Neue Machina Ultra-Bold"/>
                  <a:sym typeface="Neue Machina Ultra-Bold"/>
                </a:rPr>
                <a:t>Awadallah</a:t>
              </a:r>
            </a:p>
          </p:txBody>
        </p:sp>
      </p:grpSp>
      <p:sp>
        <p:nvSpPr>
          <p:cNvPr name="AutoShape 22" id="22"/>
          <p:cNvSpPr/>
          <p:nvPr/>
        </p:nvSpPr>
        <p:spPr>
          <a:xfrm rot="0">
            <a:off x="0" y="8829743"/>
            <a:ext cx="21038849" cy="0"/>
          </a:xfrm>
          <a:prstGeom prst="line">
            <a:avLst/>
          </a:prstGeom>
          <a:ln cap="flat" w="19050">
            <a:solidFill>
              <a:srgbClr val="000000"/>
            </a:solidFill>
            <a:prstDash val="solid"/>
            <a:headEnd type="none" len="sm" w="sm"/>
            <a:tailEnd type="none" len="sm" w="sm"/>
          </a:ln>
        </p:spPr>
      </p:sp>
      <p:grpSp>
        <p:nvGrpSpPr>
          <p:cNvPr name="Group 23" id="23"/>
          <p:cNvGrpSpPr>
            <a:grpSpLocks noChangeAspect="true"/>
          </p:cNvGrpSpPr>
          <p:nvPr/>
        </p:nvGrpSpPr>
        <p:grpSpPr>
          <a:xfrm rot="0">
            <a:off x="9459707" y="3701265"/>
            <a:ext cx="2382852" cy="2382842"/>
            <a:chOff x="0" y="0"/>
            <a:chExt cx="6350000" cy="6349975"/>
          </a:xfrm>
        </p:grpSpPr>
        <p:sp>
          <p:nvSpPr>
            <p:cNvPr name="Freeform 24" id="24"/>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7533" t="-39709" r="-8430" b="-93705"/>
              </a:stretch>
            </a:blipFill>
          </p:spPr>
        </p:sp>
      </p:grpSp>
      <p:grpSp>
        <p:nvGrpSpPr>
          <p:cNvPr name="Group 25" id="25"/>
          <p:cNvGrpSpPr/>
          <p:nvPr/>
        </p:nvGrpSpPr>
        <p:grpSpPr>
          <a:xfrm rot="0">
            <a:off x="9494682" y="6480425"/>
            <a:ext cx="2312902" cy="812139"/>
            <a:chOff x="0" y="0"/>
            <a:chExt cx="766359" cy="269095"/>
          </a:xfrm>
        </p:grpSpPr>
        <p:sp>
          <p:nvSpPr>
            <p:cNvPr name="Freeform 26" id="26"/>
            <p:cNvSpPr/>
            <p:nvPr/>
          </p:nvSpPr>
          <p:spPr>
            <a:xfrm flipH="false" flipV="false" rot="0">
              <a:off x="0" y="0"/>
              <a:ext cx="766359" cy="269095"/>
            </a:xfrm>
            <a:custGeom>
              <a:avLst/>
              <a:gdLst/>
              <a:ahLst/>
              <a:cxnLst/>
              <a:rect r="r" b="b" t="t" l="l"/>
              <a:pathLst>
                <a:path h="269095" w="766359">
                  <a:moveTo>
                    <a:pt x="0" y="0"/>
                  </a:moveTo>
                  <a:lnTo>
                    <a:pt x="766359" y="0"/>
                  </a:lnTo>
                  <a:lnTo>
                    <a:pt x="766359" y="269095"/>
                  </a:lnTo>
                  <a:lnTo>
                    <a:pt x="0" y="269095"/>
                  </a:lnTo>
                  <a:close/>
                </a:path>
              </a:pathLst>
            </a:custGeom>
            <a:solidFill>
              <a:srgbClr val="E6DDDD"/>
            </a:solidFill>
            <a:ln w="19050" cap="sq">
              <a:solidFill>
                <a:srgbClr val="000000"/>
              </a:solidFill>
              <a:prstDash val="solid"/>
              <a:miter/>
            </a:ln>
          </p:spPr>
        </p:sp>
        <p:sp>
          <p:nvSpPr>
            <p:cNvPr name="TextBox 27" id="27"/>
            <p:cNvSpPr txBox="true"/>
            <p:nvPr/>
          </p:nvSpPr>
          <p:spPr>
            <a:xfrm>
              <a:off x="0" y="-47625"/>
              <a:ext cx="766359" cy="316720"/>
            </a:xfrm>
            <a:prstGeom prst="rect">
              <a:avLst/>
            </a:prstGeom>
          </p:spPr>
          <p:txBody>
            <a:bodyPr anchor="ctr" rtlCol="false" tIns="50800" lIns="50800" bIns="50800" rIns="50800"/>
            <a:lstStyle/>
            <a:p>
              <a:pPr algn="ctr">
                <a:lnSpc>
                  <a:spcPts val="2645"/>
                </a:lnSpc>
              </a:pPr>
              <a:r>
                <a:rPr lang="en-US" sz="1799" b="true">
                  <a:solidFill>
                    <a:srgbClr val="000000"/>
                  </a:solidFill>
                  <a:latin typeface="Neue Machina Ultra-Bold"/>
                  <a:ea typeface="Neue Machina Ultra-Bold"/>
                  <a:cs typeface="Neue Machina Ultra-Bold"/>
                  <a:sym typeface="Neue Machina Ultra-Bold"/>
                </a:rPr>
                <a:t>Mohamed</a:t>
              </a:r>
            </a:p>
            <a:p>
              <a:pPr algn="ctr">
                <a:lnSpc>
                  <a:spcPts val="2645"/>
                </a:lnSpc>
              </a:pPr>
              <a:r>
                <a:rPr lang="en-US" b="true" sz="1799">
                  <a:solidFill>
                    <a:srgbClr val="000000"/>
                  </a:solidFill>
                  <a:latin typeface="Neue Machina Ultra-Bold"/>
                  <a:ea typeface="Neue Machina Ultra-Bold"/>
                  <a:cs typeface="Neue Machina Ultra-Bold"/>
                  <a:sym typeface="Neue Machina Ultra-Bold"/>
                </a:rPr>
                <a:t>Nasser</a:t>
              </a:r>
            </a:p>
          </p:txBody>
        </p:sp>
      </p:grpSp>
      <p:grpSp>
        <p:nvGrpSpPr>
          <p:cNvPr name="Group 28" id="28"/>
          <p:cNvGrpSpPr>
            <a:grpSpLocks noChangeAspect="true"/>
          </p:cNvGrpSpPr>
          <p:nvPr/>
        </p:nvGrpSpPr>
        <p:grpSpPr>
          <a:xfrm rot="0">
            <a:off x="12445961" y="3701265"/>
            <a:ext cx="2382852" cy="2382842"/>
            <a:chOff x="0" y="0"/>
            <a:chExt cx="6350000" cy="6349975"/>
          </a:xfrm>
        </p:grpSpPr>
        <p:sp>
          <p:nvSpPr>
            <p:cNvPr name="Freeform 29" id="2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0" t="-8823" r="0" b="-8823"/>
              </a:stretch>
            </a:blipFill>
          </p:spPr>
        </p:sp>
      </p:grpSp>
      <p:grpSp>
        <p:nvGrpSpPr>
          <p:cNvPr name="Group 30" id="30"/>
          <p:cNvGrpSpPr>
            <a:grpSpLocks noChangeAspect="true"/>
          </p:cNvGrpSpPr>
          <p:nvPr/>
        </p:nvGrpSpPr>
        <p:grpSpPr>
          <a:xfrm rot="0">
            <a:off x="15432215" y="3701265"/>
            <a:ext cx="2382852" cy="2382842"/>
            <a:chOff x="0" y="0"/>
            <a:chExt cx="6350000" cy="6349975"/>
          </a:xfrm>
        </p:grpSpPr>
        <p:sp>
          <p:nvSpPr>
            <p:cNvPr name="Freeform 31" id="3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5078" t="-16887" r="-12824" b="-40317"/>
              </a:stretch>
            </a:blipFill>
          </p:spPr>
        </p:sp>
      </p:grpSp>
      <p:grpSp>
        <p:nvGrpSpPr>
          <p:cNvPr name="Group 32" id="32"/>
          <p:cNvGrpSpPr/>
          <p:nvPr/>
        </p:nvGrpSpPr>
        <p:grpSpPr>
          <a:xfrm rot="0">
            <a:off x="12480936" y="6480425"/>
            <a:ext cx="2312902" cy="812139"/>
            <a:chOff x="0" y="0"/>
            <a:chExt cx="766359" cy="269095"/>
          </a:xfrm>
        </p:grpSpPr>
        <p:sp>
          <p:nvSpPr>
            <p:cNvPr name="Freeform 33" id="33"/>
            <p:cNvSpPr/>
            <p:nvPr/>
          </p:nvSpPr>
          <p:spPr>
            <a:xfrm flipH="false" flipV="false" rot="0">
              <a:off x="0" y="0"/>
              <a:ext cx="766359" cy="269095"/>
            </a:xfrm>
            <a:custGeom>
              <a:avLst/>
              <a:gdLst/>
              <a:ahLst/>
              <a:cxnLst/>
              <a:rect r="r" b="b" t="t" l="l"/>
              <a:pathLst>
                <a:path h="269095" w="766359">
                  <a:moveTo>
                    <a:pt x="0" y="0"/>
                  </a:moveTo>
                  <a:lnTo>
                    <a:pt x="766359" y="0"/>
                  </a:lnTo>
                  <a:lnTo>
                    <a:pt x="766359" y="269095"/>
                  </a:lnTo>
                  <a:lnTo>
                    <a:pt x="0" y="269095"/>
                  </a:lnTo>
                  <a:close/>
                </a:path>
              </a:pathLst>
            </a:custGeom>
            <a:solidFill>
              <a:srgbClr val="E6DDDD"/>
            </a:solidFill>
            <a:ln w="19050" cap="sq">
              <a:solidFill>
                <a:srgbClr val="000000"/>
              </a:solidFill>
              <a:prstDash val="solid"/>
              <a:miter/>
            </a:ln>
          </p:spPr>
        </p:sp>
        <p:sp>
          <p:nvSpPr>
            <p:cNvPr name="TextBox 34" id="34"/>
            <p:cNvSpPr txBox="true"/>
            <p:nvPr/>
          </p:nvSpPr>
          <p:spPr>
            <a:xfrm>
              <a:off x="0" y="-47625"/>
              <a:ext cx="766359" cy="316720"/>
            </a:xfrm>
            <a:prstGeom prst="rect">
              <a:avLst/>
            </a:prstGeom>
          </p:spPr>
          <p:txBody>
            <a:bodyPr anchor="ctr" rtlCol="false" tIns="50800" lIns="50800" bIns="50800" rIns="50800"/>
            <a:lstStyle/>
            <a:p>
              <a:pPr algn="ctr">
                <a:lnSpc>
                  <a:spcPts val="2645"/>
                </a:lnSpc>
              </a:pPr>
              <a:r>
                <a:rPr lang="en-US" sz="1799" b="true">
                  <a:solidFill>
                    <a:srgbClr val="000000"/>
                  </a:solidFill>
                  <a:latin typeface="Neue Machina Ultra-Bold"/>
                  <a:ea typeface="Neue Machina Ultra-Bold"/>
                  <a:cs typeface="Neue Machina Ultra-Bold"/>
                  <a:sym typeface="Neue Machina Ultra-Bold"/>
                </a:rPr>
                <a:t>Mohamed</a:t>
              </a:r>
            </a:p>
            <a:p>
              <a:pPr algn="ctr">
                <a:lnSpc>
                  <a:spcPts val="2645"/>
                </a:lnSpc>
              </a:pPr>
              <a:r>
                <a:rPr lang="en-US" b="true" sz="1799">
                  <a:solidFill>
                    <a:srgbClr val="000000"/>
                  </a:solidFill>
                  <a:latin typeface="Neue Machina Ultra-Bold"/>
                  <a:ea typeface="Neue Machina Ultra-Bold"/>
                  <a:cs typeface="Neue Machina Ultra-Bold"/>
                  <a:sym typeface="Neue Machina Ultra-Bold"/>
                </a:rPr>
                <a:t>Ayman</a:t>
              </a:r>
            </a:p>
          </p:txBody>
        </p:sp>
      </p:grpSp>
      <p:grpSp>
        <p:nvGrpSpPr>
          <p:cNvPr name="Group 35" id="35"/>
          <p:cNvGrpSpPr/>
          <p:nvPr/>
        </p:nvGrpSpPr>
        <p:grpSpPr>
          <a:xfrm rot="0">
            <a:off x="15467190" y="6480425"/>
            <a:ext cx="2312902" cy="812139"/>
            <a:chOff x="0" y="0"/>
            <a:chExt cx="766359" cy="269095"/>
          </a:xfrm>
        </p:grpSpPr>
        <p:sp>
          <p:nvSpPr>
            <p:cNvPr name="Freeform 36" id="36"/>
            <p:cNvSpPr/>
            <p:nvPr/>
          </p:nvSpPr>
          <p:spPr>
            <a:xfrm flipH="false" flipV="false" rot="0">
              <a:off x="0" y="0"/>
              <a:ext cx="766359" cy="269095"/>
            </a:xfrm>
            <a:custGeom>
              <a:avLst/>
              <a:gdLst/>
              <a:ahLst/>
              <a:cxnLst/>
              <a:rect r="r" b="b" t="t" l="l"/>
              <a:pathLst>
                <a:path h="269095" w="766359">
                  <a:moveTo>
                    <a:pt x="0" y="0"/>
                  </a:moveTo>
                  <a:lnTo>
                    <a:pt x="766359" y="0"/>
                  </a:lnTo>
                  <a:lnTo>
                    <a:pt x="766359" y="269095"/>
                  </a:lnTo>
                  <a:lnTo>
                    <a:pt x="0" y="269095"/>
                  </a:lnTo>
                  <a:close/>
                </a:path>
              </a:pathLst>
            </a:custGeom>
            <a:solidFill>
              <a:srgbClr val="E6DDDD"/>
            </a:solidFill>
            <a:ln w="19050" cap="sq">
              <a:solidFill>
                <a:srgbClr val="000000"/>
              </a:solidFill>
              <a:prstDash val="solid"/>
              <a:miter/>
            </a:ln>
          </p:spPr>
        </p:sp>
        <p:sp>
          <p:nvSpPr>
            <p:cNvPr name="TextBox 37" id="37"/>
            <p:cNvSpPr txBox="true"/>
            <p:nvPr/>
          </p:nvSpPr>
          <p:spPr>
            <a:xfrm>
              <a:off x="0" y="-47625"/>
              <a:ext cx="766359" cy="316720"/>
            </a:xfrm>
            <a:prstGeom prst="rect">
              <a:avLst/>
            </a:prstGeom>
          </p:spPr>
          <p:txBody>
            <a:bodyPr anchor="ctr" rtlCol="false" tIns="50800" lIns="50800" bIns="50800" rIns="50800"/>
            <a:lstStyle/>
            <a:p>
              <a:pPr algn="ctr">
                <a:lnSpc>
                  <a:spcPts val="2645"/>
                </a:lnSpc>
              </a:pPr>
              <a:r>
                <a:rPr lang="en-US" sz="1799" b="true">
                  <a:solidFill>
                    <a:srgbClr val="000000"/>
                  </a:solidFill>
                  <a:latin typeface="Neue Machina Ultra-Bold"/>
                  <a:ea typeface="Neue Machina Ultra-Bold"/>
                  <a:cs typeface="Neue Machina Ultra-Bold"/>
                  <a:sym typeface="Neue Machina Ultra-Bold"/>
                </a:rPr>
                <a:t>Yousif</a:t>
              </a:r>
            </a:p>
            <a:p>
              <a:pPr algn="ctr">
                <a:lnSpc>
                  <a:spcPts val="2645"/>
                </a:lnSpc>
              </a:pPr>
              <a:r>
                <a:rPr lang="en-US" b="true" sz="1799">
                  <a:solidFill>
                    <a:srgbClr val="000000"/>
                  </a:solidFill>
                  <a:latin typeface="Neue Machina Ultra-Bold"/>
                  <a:ea typeface="Neue Machina Ultra-Bold"/>
                  <a:cs typeface="Neue Machina Ultra-Bold"/>
                  <a:sym typeface="Neue Machina Ultra-Bold"/>
                </a:rPr>
                <a:t>Mohamed</a:t>
              </a:r>
            </a:p>
          </p:txBody>
        </p:sp>
      </p:grpSp>
      <p:grpSp>
        <p:nvGrpSpPr>
          <p:cNvPr name="Group 38" id="38"/>
          <p:cNvGrpSpPr/>
          <p:nvPr/>
        </p:nvGrpSpPr>
        <p:grpSpPr>
          <a:xfrm rot="0">
            <a:off x="14759065" y="9223992"/>
            <a:ext cx="2826736" cy="794421"/>
            <a:chOff x="0" y="0"/>
            <a:chExt cx="3768981" cy="1059228"/>
          </a:xfrm>
        </p:grpSpPr>
        <p:sp>
          <p:nvSpPr>
            <p:cNvPr name="Freeform 39" id="39"/>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2"/>
              <a:stretch>
                <a:fillRect l="0" t="0" r="0" b="0"/>
              </a:stretch>
            </a:blipFill>
          </p:spPr>
        </p:sp>
        <p:sp>
          <p:nvSpPr>
            <p:cNvPr name="TextBox 40" id="40"/>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TextBox 41" id="41"/>
          <p:cNvSpPr txBox="true"/>
          <p:nvPr/>
        </p:nvSpPr>
        <p:spPr>
          <a:xfrm rot="0">
            <a:off x="1028700" y="1089453"/>
            <a:ext cx="16230600" cy="923925"/>
          </a:xfrm>
          <a:prstGeom prst="rect">
            <a:avLst/>
          </a:prstGeom>
        </p:spPr>
        <p:txBody>
          <a:bodyPr anchor="t" rtlCol="false" tIns="0" lIns="0" bIns="0" rIns="0">
            <a:spAutoFit/>
          </a:bodyPr>
          <a:lstStyle/>
          <a:p>
            <a:pPr algn="ctr">
              <a:lnSpc>
                <a:spcPts val="7200"/>
              </a:lnSpc>
            </a:pPr>
            <a:r>
              <a:rPr lang="en-US" b="true" sz="6000">
                <a:solidFill>
                  <a:srgbClr val="000000"/>
                </a:solidFill>
                <a:latin typeface="Neue Machina Ultra-Bold"/>
                <a:ea typeface="Neue Machina Ultra-Bold"/>
                <a:cs typeface="Neue Machina Ultra-Bold"/>
                <a:sym typeface="Neue Machina Ultra-Bold"/>
              </a:rPr>
              <a:t> Team members</a:t>
            </a:r>
          </a:p>
        </p:txBody>
      </p:sp>
      <p:sp>
        <p:nvSpPr>
          <p:cNvPr name="TextBox 42" id="42"/>
          <p:cNvSpPr txBox="true"/>
          <p:nvPr/>
        </p:nvSpPr>
        <p:spPr>
          <a:xfrm rot="0">
            <a:off x="764112" y="9465945"/>
            <a:ext cx="3948366"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354503"/>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graphicFrame>
        <p:nvGraphicFramePr>
          <p:cNvPr name="Table 3" id="3"/>
          <p:cNvGraphicFramePr>
            <a:graphicFrameLocks noGrp="true"/>
          </p:cNvGraphicFramePr>
          <p:nvPr/>
        </p:nvGraphicFramePr>
        <p:xfrm>
          <a:off x="1028700" y="2901040"/>
          <a:ext cx="16306781" cy="4825873"/>
        </p:xfrm>
        <a:graphic>
          <a:graphicData uri="http://schemas.openxmlformats.org/drawingml/2006/table">
            <a:tbl>
              <a:tblPr/>
              <a:tblGrid>
                <a:gridCol w="5582298"/>
                <a:gridCol w="5354668"/>
                <a:gridCol w="5369815"/>
              </a:tblGrid>
              <a:tr h="1949689">
                <a:tc>
                  <a:txBody>
                    <a:bodyPr anchor="t" rtlCol="false"/>
                    <a:lstStyle/>
                    <a:p>
                      <a:pPr algn="ctr">
                        <a:lnSpc>
                          <a:spcPts val="3639"/>
                        </a:lnSpc>
                        <a:defRPr/>
                      </a:pPr>
                      <a:r>
                        <a:rPr lang="en-US" sz="2599" b="true">
                          <a:solidFill>
                            <a:srgbClr val="000000"/>
                          </a:solidFill>
                          <a:latin typeface="Neue Machina Ultra-Bold"/>
                          <a:ea typeface="Neue Machina Ultra-Bold"/>
                          <a:cs typeface="Neue Machina Ultra-Bold"/>
                          <a:sym typeface="Neue Machina Ultra-Bold"/>
                        </a:rPr>
                        <a:t>Scalability</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BEDEC"/>
                    </a:solidFill>
                  </a:tcPr>
                </a:tc>
                <a:tc>
                  <a:txBody>
                    <a:bodyPr anchor="t" rtlCol="false"/>
                    <a:lstStyle/>
                    <a:p>
                      <a:pPr algn="ctr">
                        <a:lnSpc>
                          <a:spcPts val="3639"/>
                        </a:lnSpc>
                        <a:defRPr/>
                      </a:pPr>
                      <a:r>
                        <a:rPr lang="en-US" sz="2599" b="true">
                          <a:solidFill>
                            <a:srgbClr val="000000"/>
                          </a:solidFill>
                          <a:latin typeface="Neue Machina Ultra-Bold"/>
                          <a:ea typeface="Neue Machina Ultra-Bold"/>
                          <a:cs typeface="Neue Machina Ultra-Bold"/>
                          <a:sym typeface="Neue Machina Ultra-Bold"/>
                        </a:rPr>
                        <a:t>Speed &amp; Performance</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1D1"/>
                    </a:solidFill>
                  </a:tcPr>
                </a:tc>
                <a:tc>
                  <a:txBody>
                    <a:bodyPr anchor="t" rtlCol="false"/>
                    <a:lstStyle/>
                    <a:p>
                      <a:pPr algn="ctr">
                        <a:lnSpc>
                          <a:spcPts val="3639"/>
                        </a:lnSpc>
                        <a:defRPr/>
                      </a:pPr>
                      <a:r>
                        <a:rPr lang="en-US" sz="2599" b="true">
                          <a:solidFill>
                            <a:srgbClr val="000000"/>
                          </a:solidFill>
                          <a:latin typeface="Neue Machina Ultra-Bold"/>
                          <a:ea typeface="Neue Machina Ultra-Bold"/>
                          <a:cs typeface="Neue Machina Ultra-Bold"/>
                          <a:sym typeface="Neue Machina Ultra-Bold"/>
                        </a:rPr>
                        <a:t>Developer Productivity</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EABB"/>
                    </a:solidFill>
                  </a:tcPr>
                </a:tc>
              </a:tr>
              <a:tr h="2876183">
                <a:tc>
                  <a:txBody>
                    <a:bodyPr anchor="t" rtlCol="false"/>
                    <a:lstStyle/>
                    <a:p>
                      <a:pPr algn="l" marL="474979" indent="-237490" lvl="1">
                        <a:lnSpc>
                          <a:spcPts val="4927"/>
                        </a:lnSpc>
                        <a:buFont typeface="Arial"/>
                        <a:buChar char="•"/>
                        <a:defRPr/>
                      </a:pPr>
                      <a:r>
                        <a:rPr lang="en-US" sz="2199">
                          <a:solidFill>
                            <a:srgbClr val="000000"/>
                          </a:solidFill>
                          <a:latin typeface="Neue Machina"/>
                          <a:ea typeface="Neue Machina"/>
                          <a:cs typeface="Neue Machina"/>
                          <a:sym typeface="Neue Machina"/>
                        </a:rPr>
                        <a:t>Modular stack</a:t>
                      </a:r>
                      <a:endParaRPr lang="en-US" sz="1100"/>
                    </a:p>
                    <a:p>
                      <a:pPr algn="l" marL="474979" indent="-237490" lvl="1">
                        <a:lnSpc>
                          <a:spcPts val="4927"/>
                        </a:lnSpc>
                        <a:buFont typeface="Arial"/>
                        <a:buChar char="•"/>
                      </a:pPr>
                      <a:r>
                        <a:rPr lang="en-US" sz="2199">
                          <a:solidFill>
                            <a:srgbClr val="000000"/>
                          </a:solidFill>
                          <a:latin typeface="Neue Machina"/>
                          <a:ea typeface="Neue Machina"/>
                          <a:cs typeface="Neue Machina"/>
                          <a:sym typeface="Neue Machina"/>
                        </a:rPr>
                        <a:t>Real-time WS</a:t>
                      </a:r>
                    </a:p>
                    <a:p>
                      <a:pPr algn="l" marL="474979" indent="-237490" lvl="1">
                        <a:lnSpc>
                          <a:spcPts val="4927"/>
                        </a:lnSpc>
                        <a:buFont typeface="Arial"/>
                        <a:buChar char="•"/>
                      </a:pPr>
                      <a:r>
                        <a:rPr lang="en-US" sz="2199">
                          <a:solidFill>
                            <a:srgbClr val="000000"/>
                          </a:solidFill>
                          <a:latin typeface="Neue Machina"/>
                          <a:ea typeface="Neue Machina"/>
                          <a:cs typeface="Neue Machina"/>
                          <a:sym typeface="Neue Machina"/>
                        </a:rPr>
                        <a:t>Docker-ready</a:t>
                      </a: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BEDEC"/>
                    </a:solidFill>
                  </a:tcPr>
                </a:tc>
                <a:tc>
                  <a:txBody>
                    <a:bodyPr anchor="t" rtlCol="false"/>
                    <a:lstStyle/>
                    <a:p>
                      <a:pPr algn="l" marL="474978" indent="-237489" lvl="1">
                        <a:lnSpc>
                          <a:spcPts val="4927"/>
                        </a:lnSpc>
                        <a:buFont typeface="Arial"/>
                        <a:buChar char="•"/>
                        <a:defRPr/>
                      </a:pPr>
                      <a:r>
                        <a:rPr lang="en-US" sz="2199">
                          <a:solidFill>
                            <a:srgbClr val="000000"/>
                          </a:solidFill>
                          <a:latin typeface="Neue Machina"/>
                          <a:ea typeface="Neue Machina"/>
                          <a:cs typeface="Neue Machina"/>
                          <a:sym typeface="Neue Machina"/>
                        </a:rPr>
                        <a:t>GPU support via CUDA</a:t>
                      </a:r>
                      <a:endParaRPr lang="en-US" sz="1100"/>
                    </a:p>
                    <a:p>
                      <a:pPr algn="l" marL="474978" indent="-237489" lvl="1">
                        <a:lnSpc>
                          <a:spcPts val="4927"/>
                        </a:lnSpc>
                        <a:buFont typeface="Arial"/>
                        <a:buChar char="•"/>
                      </a:pPr>
                      <a:r>
                        <a:rPr lang="en-US" sz="2199">
                          <a:solidFill>
                            <a:srgbClr val="000000"/>
                          </a:solidFill>
                          <a:latin typeface="Neue Machina"/>
                          <a:ea typeface="Neue Machina"/>
                          <a:cs typeface="Neue Machina"/>
                          <a:sym typeface="Neue Machina"/>
                        </a:rPr>
                        <a:t>Async backend flows</a:t>
                      </a:r>
                    </a:p>
                    <a:p>
                      <a:pPr algn="l" marL="474978" indent="-237489" lvl="1">
                        <a:lnSpc>
                          <a:spcPts val="4927"/>
                        </a:lnSpc>
                        <a:buFont typeface="Arial"/>
                        <a:buChar char="•"/>
                      </a:pPr>
                      <a:r>
                        <a:rPr lang="en-US" sz="2199">
                          <a:solidFill>
                            <a:srgbClr val="000000"/>
                          </a:solidFill>
                          <a:latin typeface="Neue Machina"/>
                          <a:ea typeface="Neue Machina"/>
                          <a:cs typeface="Neue Machina"/>
                          <a:sym typeface="Neue Machina"/>
                        </a:rPr>
                        <a:t>Optimized ML models</a:t>
                      </a: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1D1"/>
                    </a:solidFill>
                  </a:tcPr>
                </a:tc>
                <a:tc>
                  <a:txBody>
                    <a:bodyPr anchor="t" rtlCol="false"/>
                    <a:lstStyle/>
                    <a:p>
                      <a:pPr algn="l" marL="474978" indent="-237489" lvl="1">
                        <a:lnSpc>
                          <a:spcPts val="4927"/>
                        </a:lnSpc>
                        <a:buFont typeface="Arial"/>
                        <a:buChar char="•"/>
                        <a:defRPr/>
                      </a:pPr>
                      <a:r>
                        <a:rPr lang="en-US" sz="2199">
                          <a:solidFill>
                            <a:srgbClr val="000000"/>
                          </a:solidFill>
                          <a:latin typeface="Neue Machina"/>
                          <a:ea typeface="Neue Machina"/>
                          <a:cs typeface="Neue Machina"/>
                          <a:sym typeface="Neue Machina"/>
                        </a:rPr>
                        <a:t>Prisma type-safe queries</a:t>
                      </a:r>
                      <a:endParaRPr lang="en-US" sz="1100"/>
                    </a:p>
                    <a:p>
                      <a:pPr algn="l" marL="474978" indent="-237489" lvl="1">
                        <a:lnSpc>
                          <a:spcPts val="4927"/>
                        </a:lnSpc>
                        <a:buFont typeface="Arial"/>
                        <a:buChar char="•"/>
                      </a:pPr>
                      <a:r>
                        <a:rPr lang="en-US" sz="2199">
                          <a:solidFill>
                            <a:srgbClr val="000000"/>
                          </a:solidFill>
                          <a:latin typeface="Neue Machina"/>
                          <a:ea typeface="Neue Machina"/>
                          <a:cs typeface="Neue Machina"/>
                          <a:sym typeface="Neue Machina"/>
                        </a:rPr>
                        <a:t>Angular CLI scaffolding</a:t>
                      </a:r>
                    </a:p>
                    <a:p>
                      <a:pPr algn="l" marL="474978" indent="-237489" lvl="1">
                        <a:lnSpc>
                          <a:spcPts val="4927"/>
                        </a:lnSpc>
                        <a:buFont typeface="Arial"/>
                        <a:buChar char="•"/>
                      </a:pPr>
                      <a:r>
                        <a:rPr lang="en-US" sz="2199">
                          <a:solidFill>
                            <a:srgbClr val="000000"/>
                          </a:solidFill>
                          <a:latin typeface="Neue Machina"/>
                          <a:ea typeface="Neue Machina"/>
                          <a:cs typeface="Neue Machina"/>
                          <a:sym typeface="Neue Machina"/>
                        </a:rPr>
                        <a:t>Swagger API docs</a:t>
                      </a: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EABB"/>
                    </a:solidFill>
                  </a:tcPr>
                </a:tc>
              </a:tr>
            </a:tbl>
          </a:graphicData>
        </a:graphic>
      </p:graphicFrame>
      <p:sp>
        <p:nvSpPr>
          <p:cNvPr name="TextBox 4" id="4"/>
          <p:cNvSpPr txBox="true"/>
          <p:nvPr/>
        </p:nvSpPr>
        <p:spPr>
          <a:xfrm rot="0">
            <a:off x="1028700" y="874339"/>
            <a:ext cx="11129418"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Why Thes</a:t>
            </a:r>
            <a:r>
              <a:rPr lang="en-US" sz="6000" b="true">
                <a:solidFill>
                  <a:srgbClr val="000000"/>
                </a:solidFill>
                <a:latin typeface="Neue Machina Ultra-Bold"/>
                <a:ea typeface="Neue Machina Ultra-Bold"/>
                <a:cs typeface="Neue Machina Ultra-Bold"/>
                <a:sym typeface="Neue Machina Ultra-Bold"/>
              </a:rPr>
              <a:t>e Technologies</a:t>
            </a:r>
          </a:p>
        </p:txBody>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5"/>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527474"/>
            <a:ext cx="9235409"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Core System Features</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false" rot="0">
            <a:off x="-85285" y="-354503"/>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graphicFrame>
        <p:nvGraphicFramePr>
          <p:cNvPr name="Table 3" id="3"/>
          <p:cNvGraphicFramePr>
            <a:graphicFrameLocks noGrp="true"/>
          </p:cNvGraphicFramePr>
          <p:nvPr/>
        </p:nvGraphicFramePr>
        <p:xfrm>
          <a:off x="1028700" y="3147039"/>
          <a:ext cx="16230600" cy="4345303"/>
        </p:xfrm>
        <a:graphic>
          <a:graphicData uri="http://schemas.openxmlformats.org/drawingml/2006/table">
            <a:tbl>
              <a:tblPr/>
              <a:tblGrid>
                <a:gridCol w="5407518"/>
                <a:gridCol w="10823082"/>
              </a:tblGrid>
              <a:tr h="870589">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Model Recommendation </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Recommend appropriate model for a specific task </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B2B2B2"/>
                    </a:solidFill>
                  </a:tcPr>
                </a:tc>
              </a:tr>
              <a:tr h="861022">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Model Trial</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19050">
                      <a:solidFill>
                        <a:srgbClr val="D8D8D8"/>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Test a specific model before purchase</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19050">
                      <a:solidFill>
                        <a:srgbClr val="D8D8D8"/>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B2B2B2"/>
                    </a:solidFill>
                  </a:tcPr>
                </a:tc>
              </a:tr>
              <a:tr h="871551">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Detec</a:t>
                      </a:r>
                      <a:r>
                        <a:rPr lang="en-US" sz="2199" b="true">
                          <a:solidFill>
                            <a:srgbClr val="000000"/>
                          </a:solidFill>
                          <a:latin typeface="Neue Machina Ultra-Bold"/>
                          <a:ea typeface="Neue Machina Ultra-Bold"/>
                          <a:cs typeface="Neue Machina Ultra-Bold"/>
                          <a:sym typeface="Neue Machina Ultra-Bold"/>
                        </a:rPr>
                        <a:t>tion Dashboard</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View history, scores, and result logs of trials</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B2B2B2"/>
                    </a:solidFill>
                  </a:tcPr>
                </a:tc>
              </a:tr>
              <a:tr h="870589">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Purchase Model</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Access model weights</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B2B2B2"/>
                    </a:solidFill>
                  </a:tcPr>
                </a:tc>
              </a:tr>
              <a:tr h="871551">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Request Service</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19050">
                      <a:solidFill>
                        <a:srgbClr val="D8D8D8"/>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Request a customized model or service</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19050">
                      <a:solidFill>
                        <a:srgbClr val="D8D8D8"/>
                      </a:solidFill>
                      <a:prstDash val="solid"/>
                      <a:round/>
                      <a:headEnd type="none" w="med" len="med"/>
                      <a:tailEnd type="none" w="med" len="med"/>
                    </a:lnB>
                    <a:solidFill>
                      <a:srgbClr val="B2B2B2"/>
                    </a:solidFill>
                  </a:tcPr>
                </a:tc>
              </a:tr>
            </a:tbl>
          </a:graphicData>
        </a:graphic>
      </p:graphicFrame>
      <p:sp>
        <p:nvSpPr>
          <p:cNvPr name="TextBox 4" id="4"/>
          <p:cNvSpPr txBox="true"/>
          <p:nvPr/>
        </p:nvSpPr>
        <p:spPr>
          <a:xfrm rot="0">
            <a:off x="1028700" y="874339"/>
            <a:ext cx="9763571"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Cor</a:t>
            </a:r>
            <a:r>
              <a:rPr lang="en-US" sz="6000" b="true">
                <a:solidFill>
                  <a:srgbClr val="000000"/>
                </a:solidFill>
                <a:latin typeface="Neue Machina Ultra-Bold"/>
                <a:ea typeface="Neue Machina Ultra-Bold"/>
                <a:cs typeface="Neue Machina Ultra-Bold"/>
                <a:sym typeface="Neue Machina Ultra-Bold"/>
              </a:rPr>
              <a:t>e Features</a:t>
            </a:r>
          </a:p>
        </p:txBody>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5"/>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354503"/>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graphicFrame>
        <p:nvGraphicFramePr>
          <p:cNvPr name="Table 3" id="3"/>
          <p:cNvGraphicFramePr>
            <a:graphicFrameLocks noGrp="true"/>
          </p:cNvGraphicFramePr>
          <p:nvPr/>
        </p:nvGraphicFramePr>
        <p:xfrm>
          <a:off x="1028700" y="3132751"/>
          <a:ext cx="16306781" cy="4362450"/>
        </p:xfrm>
        <a:graphic>
          <a:graphicData uri="http://schemas.openxmlformats.org/drawingml/2006/table">
            <a:tbl>
              <a:tblPr/>
              <a:tblGrid>
                <a:gridCol w="7985192"/>
                <a:gridCol w="8321589"/>
              </a:tblGrid>
              <a:tr h="1090612">
                <a:tc>
                  <a:txBody>
                    <a:bodyPr anchor="t" rtlCol="false"/>
                    <a:lstStyle/>
                    <a:p>
                      <a:pPr algn="l">
                        <a:lnSpc>
                          <a:spcPts val="4479"/>
                        </a:lnSpc>
                        <a:defRPr/>
                      </a:pPr>
                      <a:r>
                        <a:rPr lang="en-US" sz="3199" b="true">
                          <a:solidFill>
                            <a:srgbClr val="000000"/>
                          </a:solidFill>
                          <a:latin typeface="Neue Machina Ultra-Bold"/>
                          <a:ea typeface="Neue Machina Ultra-Bold"/>
                          <a:cs typeface="Neue Machina Ultra-Bold"/>
                          <a:sym typeface="Neue Machina Ultra-Bold"/>
                        </a:rPr>
                        <a:t>Users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BEDEC"/>
                    </a:solidFill>
                  </a:tcPr>
                </a:tc>
                <a:tc>
                  <a:txBody>
                    <a:bodyPr anchor="t" rtlCol="false"/>
                    <a:lstStyle/>
                    <a:p>
                      <a:pPr algn="l">
                        <a:lnSpc>
                          <a:spcPts val="4479"/>
                        </a:lnSpc>
                        <a:defRPr/>
                      </a:pPr>
                      <a:r>
                        <a:rPr lang="en-US" sz="3199" b="true">
                          <a:solidFill>
                            <a:srgbClr val="000000"/>
                          </a:solidFill>
                          <a:latin typeface="Neue Machina Ultra-Bold"/>
                          <a:ea typeface="Neue Machina Ultra-Bold"/>
                          <a:cs typeface="Neue Machina Ultra-Bold"/>
                          <a:sym typeface="Neue Machina Ultra-Bold"/>
                        </a:rPr>
                        <a:t>Admins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1D1"/>
                    </a:solidFill>
                  </a:tcPr>
                </a:tc>
              </a:tr>
              <a:tr h="3271837">
                <a:tc>
                  <a:txBody>
                    <a:bodyPr anchor="t" rtlCol="false"/>
                    <a:lstStyle/>
                    <a:p>
                      <a:pPr algn="l">
                        <a:lnSpc>
                          <a:spcPts val="3739"/>
                        </a:lnSpc>
                        <a:defRPr/>
                      </a:pPr>
                      <a:r>
                        <a:rPr lang="en-US" sz="2199">
                          <a:solidFill>
                            <a:srgbClr val="000000"/>
                          </a:solidFill>
                          <a:latin typeface="Neue Machina"/>
                          <a:ea typeface="Neue Machina"/>
                          <a:cs typeface="Neue Machina"/>
                          <a:sym typeface="Neue Machina"/>
                        </a:rPr>
                        <a:t>Upload and </a:t>
                      </a:r>
                      <a:r>
                        <a:rPr lang="en-US" sz="2199">
                          <a:solidFill>
                            <a:srgbClr val="000000"/>
                          </a:solidFill>
                          <a:latin typeface="Neue Machina"/>
                          <a:ea typeface="Neue Machina"/>
                          <a:cs typeface="Neue Machina"/>
                          <a:sym typeface="Neue Machina"/>
                        </a:rPr>
                        <a:t>analyze media</a:t>
                      </a:r>
                      <a:endParaRPr lang="en-US" sz="1100"/>
                    </a:p>
                    <a:p>
                      <a:pPr algn="l">
                        <a:lnSpc>
                          <a:spcPts val="3739"/>
                        </a:lnSpc>
                      </a:pPr>
                      <a:r>
                        <a:rPr lang="en-US" sz="2199">
                          <a:solidFill>
                            <a:srgbClr val="000000"/>
                          </a:solidFill>
                          <a:latin typeface="Neue Machina"/>
                          <a:ea typeface="Neue Machina"/>
                          <a:cs typeface="Neue Machina"/>
                          <a:sym typeface="Neue Machina"/>
                        </a:rPr>
                        <a:t>Receive instant alerts</a:t>
                      </a:r>
                    </a:p>
                    <a:p>
                      <a:pPr algn="l">
                        <a:lnSpc>
                          <a:spcPts val="3739"/>
                        </a:lnSpc>
                      </a:pPr>
                      <a:r>
                        <a:rPr lang="en-US" sz="2199">
                          <a:solidFill>
                            <a:srgbClr val="000000"/>
                          </a:solidFill>
                          <a:latin typeface="Neue Machina"/>
                          <a:ea typeface="Neue Machina"/>
                          <a:cs typeface="Neue Machina"/>
                          <a:sym typeface="Neue Machina"/>
                        </a:rPr>
                        <a:t>View historical detections</a:t>
                      </a:r>
                    </a:p>
                    <a:p>
                      <a:pPr algn="l">
                        <a:lnSpc>
                          <a:spcPts val="3739"/>
                        </a:lnSpc>
                      </a:pPr>
                      <a:r>
                        <a:rPr lang="en-US" sz="2199">
                          <a:solidFill>
                            <a:srgbClr val="000000"/>
                          </a:solidFill>
                          <a:latin typeface="Neue Machina"/>
                          <a:ea typeface="Neue Machina"/>
                          <a:cs typeface="Neue Machina"/>
                          <a:sym typeface="Neue Machina"/>
                        </a:rPr>
                        <a:t>Manage profile</a:t>
                      </a:r>
                    </a:p>
                    <a:p>
                      <a:pPr algn="l">
                        <a:lnSpc>
                          <a:spcPts val="3739"/>
                        </a:lnSpc>
                      </a:pPr>
                      <a:r>
                        <a:rPr lang="en-US" sz="2199">
                          <a:solidFill>
                            <a:srgbClr val="000000"/>
                          </a:solidFill>
                          <a:latin typeface="Neue Machina"/>
                          <a:ea typeface="Neue Machina"/>
                          <a:cs typeface="Neue Machina"/>
                          <a:sym typeface="Neue Machina"/>
                        </a:rPr>
                        <a:t>Access detection services</a:t>
                      </a:r>
                    </a:p>
                    <a:p>
                      <a:pPr algn="l">
                        <a:lnSpc>
                          <a:spcPts val="3739"/>
                        </a:lnSpc>
                      </a:pP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ABEDEC"/>
                    </a:solidFill>
                  </a:tcPr>
                </a:tc>
                <a:tc>
                  <a:txBody>
                    <a:bodyPr anchor="t" rtlCol="false"/>
                    <a:lstStyle/>
                    <a:p>
                      <a:pPr algn="l">
                        <a:lnSpc>
                          <a:spcPts val="3739"/>
                        </a:lnSpc>
                        <a:defRPr/>
                      </a:pPr>
                      <a:r>
                        <a:rPr lang="en-US" sz="2199">
                          <a:solidFill>
                            <a:srgbClr val="000000"/>
                          </a:solidFill>
                          <a:latin typeface="Neue Machina"/>
                          <a:ea typeface="Neue Machina"/>
                          <a:cs typeface="Neue Machina"/>
                          <a:sym typeface="Neue Machina"/>
                        </a:rPr>
                        <a:t>Manage user accounts</a:t>
                      </a:r>
                      <a:endParaRPr lang="en-US" sz="1100"/>
                    </a:p>
                    <a:p>
                      <a:pPr algn="l">
                        <a:lnSpc>
                          <a:spcPts val="3739"/>
                        </a:lnSpc>
                      </a:pPr>
                      <a:r>
                        <a:rPr lang="en-US" sz="2199">
                          <a:solidFill>
                            <a:srgbClr val="000000"/>
                          </a:solidFill>
                          <a:latin typeface="Neue Machina"/>
                          <a:ea typeface="Neue Machina"/>
                          <a:cs typeface="Neue Machina"/>
                          <a:sym typeface="Neue Machina"/>
                        </a:rPr>
                        <a:t>Control system settings</a:t>
                      </a:r>
                    </a:p>
                    <a:p>
                      <a:pPr algn="l">
                        <a:lnSpc>
                          <a:spcPts val="3739"/>
                        </a:lnSpc>
                      </a:pPr>
                      <a:r>
                        <a:rPr lang="en-US" sz="2199">
                          <a:solidFill>
                            <a:srgbClr val="000000"/>
                          </a:solidFill>
                          <a:latin typeface="Neue Machina"/>
                          <a:ea typeface="Neue Machina"/>
                          <a:cs typeface="Neue Machina"/>
                          <a:sym typeface="Neue Machina"/>
                        </a:rPr>
                        <a:t>Monitor analytics</a:t>
                      </a:r>
                    </a:p>
                    <a:p>
                      <a:pPr algn="l">
                        <a:lnSpc>
                          <a:spcPts val="3739"/>
                        </a:lnSpc>
                      </a:pPr>
                      <a:r>
                        <a:rPr lang="en-US" sz="2199">
                          <a:solidFill>
                            <a:srgbClr val="000000"/>
                          </a:solidFill>
                          <a:latin typeface="Neue Machina"/>
                          <a:ea typeface="Neue Machina"/>
                          <a:cs typeface="Neue Machina"/>
                          <a:sym typeface="Neue Machina"/>
                        </a:rPr>
                        <a:t>Deploy detection models</a:t>
                      </a:r>
                    </a:p>
                    <a:p>
                      <a:pPr algn="l">
                        <a:lnSpc>
                          <a:spcPts val="3739"/>
                        </a:lnSpc>
                      </a:pPr>
                      <a:r>
                        <a:rPr lang="en-US" sz="2199">
                          <a:solidFill>
                            <a:srgbClr val="000000"/>
                          </a:solidFill>
                          <a:latin typeface="Neue Machina"/>
                          <a:ea typeface="Neue Machina"/>
                          <a:cs typeface="Neue Machina"/>
                          <a:sym typeface="Neue Machina"/>
                        </a:rPr>
                        <a:t>Handle security and backups</a:t>
                      </a:r>
                    </a:p>
                    <a:p>
                      <a:pPr algn="l">
                        <a:lnSpc>
                          <a:spcPts val="3739"/>
                        </a:lnSpc>
                      </a:pP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1D1"/>
                    </a:solidFill>
                  </a:tcPr>
                </a:tc>
              </a:tr>
            </a:tbl>
          </a:graphicData>
        </a:graphic>
      </p:graphicFrame>
      <p:sp>
        <p:nvSpPr>
          <p:cNvPr name="TextBox 4" id="4"/>
          <p:cNvSpPr txBox="true"/>
          <p:nvPr/>
        </p:nvSpPr>
        <p:spPr>
          <a:xfrm rot="0">
            <a:off x="1028700" y="874339"/>
            <a:ext cx="14483524"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Us</a:t>
            </a:r>
            <a:r>
              <a:rPr lang="en-US" sz="6000" b="true">
                <a:solidFill>
                  <a:srgbClr val="000000"/>
                </a:solidFill>
                <a:latin typeface="Neue Machina Ultra-Bold"/>
                <a:ea typeface="Neue Machina Ultra-Bold"/>
                <a:cs typeface="Neue Machina Ultra-Bold"/>
                <a:sym typeface="Neue Machina Ultra-Bold"/>
              </a:rPr>
              <a:t>er Roles and Permissions</a:t>
            </a:r>
          </a:p>
        </p:txBody>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5"/>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527474"/>
            <a:ext cx="9235409"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Demo</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2">
              <a:extLst>
                <a:ext uri="{96DAC541-7B7A-43D3-8B79-37D633B846F1}">
                  <asvg:svgBlip xmlns:asvg="http://schemas.microsoft.com/office/drawing/2016/SVG/main" r:embed="rId3"/>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0"/>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pic>
        <p:nvPicPr>
          <p:cNvPr name="Picture 10" id="10">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0" t="1599" r="0" b="1599"/>
          <a:stretch>
            <a:fillRect/>
          </a:stretch>
        </p:blipFill>
        <p:spPr>
          <a:xfrm flipH="false" flipV="false" rot="0">
            <a:off x="2571054" y="228668"/>
            <a:ext cx="13145892" cy="8229600"/>
          </a:xfrm>
          <a:prstGeom prst="rect">
            <a:avLst/>
          </a:prstGeom>
        </p:spPr>
      </p:pic>
      <p:sp>
        <p:nvSpPr>
          <p:cNvPr name="TextBox 11" id="11"/>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527447"/>
            <a:ext cx="9235409" cy="923925"/>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Datasets</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2">
              <a:extLst>
                <a:ext uri="{96DAC541-7B7A-43D3-8B79-37D633B846F1}">
                  <asvg:svgBlip xmlns:asvg="http://schemas.microsoft.com/office/drawing/2016/SVG/main" r:embed="rId3"/>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8" id="8"/>
          <p:cNvGrpSpPr/>
          <p:nvPr/>
        </p:nvGrpSpPr>
        <p:grpSpPr>
          <a:xfrm rot="0">
            <a:off x="14759065" y="9223992"/>
            <a:ext cx="2826736" cy="794421"/>
            <a:chOff x="0" y="0"/>
            <a:chExt cx="3768981" cy="1059228"/>
          </a:xfrm>
        </p:grpSpPr>
        <p:sp>
          <p:nvSpPr>
            <p:cNvPr name="Freeform 9" id="9"/>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0"/>
              <a:stretch>
                <a:fillRect l="0" t="0" r="0" b="0"/>
              </a:stretch>
            </a:blipFill>
          </p:spPr>
        </p:sp>
        <p:sp>
          <p:nvSpPr>
            <p:cNvPr name="TextBox 10" id="10"/>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TextBox 11" id="11"/>
          <p:cNvSpPr txBox="true"/>
          <p:nvPr/>
        </p:nvSpPr>
        <p:spPr>
          <a:xfrm rot="0">
            <a:off x="1081142" y="353721"/>
            <a:ext cx="16125717" cy="8229862"/>
          </a:xfrm>
          <a:prstGeom prst="rect">
            <a:avLst/>
          </a:prstGeom>
        </p:spPr>
        <p:txBody>
          <a:bodyPr anchor="t" rtlCol="false" tIns="0" lIns="0" bIns="0" rIns="0">
            <a:spAutoFit/>
          </a:bodyPr>
          <a:lstStyle/>
          <a:p>
            <a:pPr algn="l" marL="459232" indent="-229616" lvl="1">
              <a:lnSpc>
                <a:spcPts val="2765"/>
              </a:lnSpc>
              <a:spcBef>
                <a:spcPct val="0"/>
              </a:spcBef>
              <a:buFont typeface="Arial"/>
              <a:buChar char="•"/>
            </a:pPr>
            <a:r>
              <a:rPr lang="en-US" b="true" sz="2127">
                <a:solidFill>
                  <a:srgbClr val="000000"/>
                </a:solidFill>
                <a:latin typeface="Neue Machina Ultra-Bold"/>
                <a:ea typeface="Neue Machina Ultra-Bold"/>
                <a:cs typeface="Neue Machina Ultra-Bold"/>
                <a:sym typeface="Neue Machina Ultra-Bold"/>
              </a:rPr>
              <a:t>Real Life Violence Situations Dataset:</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URL: https://www.kaggle.com/datasets/mohamedmustafa/real-life-violence-situations-dataset</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DESC: 2000 total videos (1000 violence &amp; 1000 non-violence) of different situations.</a:t>
            </a:r>
          </a:p>
          <a:p>
            <a:pPr algn="ctr">
              <a:lnSpc>
                <a:spcPts val="2765"/>
              </a:lnSpc>
              <a:spcBef>
                <a:spcPct val="0"/>
              </a:spcBef>
            </a:pPr>
            <a:r>
              <a:rPr lang="en-US" sz="2127">
                <a:solidFill>
                  <a:srgbClr val="000000"/>
                </a:solidFill>
                <a:latin typeface="Neue Machina"/>
                <a:ea typeface="Neue Machina"/>
                <a:cs typeface="Neue Machina"/>
                <a:sym typeface="Neue Machina"/>
              </a:rPr>
              <a:t> ex. bare hands, weapons, 1v1, or multiple people.</a:t>
            </a:r>
          </a:p>
          <a:p>
            <a:pPr algn="l" marL="459232" indent="-229616" lvl="1">
              <a:lnSpc>
                <a:spcPts val="2765"/>
              </a:lnSpc>
              <a:spcBef>
                <a:spcPct val="0"/>
              </a:spcBef>
              <a:buFont typeface="Arial"/>
              <a:buChar char="•"/>
            </a:pPr>
            <a:r>
              <a:rPr lang="en-US" b="true" sz="2127">
                <a:solidFill>
                  <a:srgbClr val="000000"/>
                </a:solidFill>
                <a:latin typeface="Neue Machina Ultra-Bold"/>
                <a:ea typeface="Neue Machina Ultra-Bold"/>
                <a:cs typeface="Neue Machina Ultra-Bold"/>
                <a:sym typeface="Neue Machina Ultra-Bold"/>
              </a:rPr>
              <a:t>UFC Dataset:</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URL: https://universe.roboflow.com/graduation-projects/violence-detection-svquf/dataset/4</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DESC: 958 total images with bounded boxes.</a:t>
            </a:r>
          </a:p>
          <a:p>
            <a:pPr algn="l">
              <a:lnSpc>
                <a:spcPts val="2765"/>
              </a:lnSpc>
              <a:spcBef>
                <a:spcPct val="0"/>
              </a:spcBef>
            </a:pPr>
          </a:p>
          <a:p>
            <a:pPr algn="l" marL="459232" indent="-229616" lvl="1">
              <a:lnSpc>
                <a:spcPts val="2765"/>
              </a:lnSpc>
              <a:spcBef>
                <a:spcPct val="0"/>
              </a:spcBef>
              <a:buFont typeface="Arial"/>
              <a:buChar char="•"/>
            </a:pPr>
            <a:r>
              <a:rPr lang="en-US" b="true" sz="2127">
                <a:solidFill>
                  <a:srgbClr val="000000"/>
                </a:solidFill>
                <a:latin typeface="Neue Machina Ultra-Bold"/>
                <a:ea typeface="Neue Machina Ultra-Bold"/>
                <a:cs typeface="Neue Machina Ultra-Bold"/>
                <a:sym typeface="Neue Machina Ultra-Bold"/>
              </a:rPr>
              <a:t>Weapon Dataset:</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URL: https://universe.roboflow.com/psm-ou5fu/violence-weapon-detection/dataset/1</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DESC: Violence &amp; Weapon</a:t>
            </a:r>
          </a:p>
          <a:p>
            <a:pPr algn="l">
              <a:lnSpc>
                <a:spcPts val="2765"/>
              </a:lnSpc>
              <a:spcBef>
                <a:spcPct val="0"/>
              </a:spcBef>
            </a:pPr>
          </a:p>
          <a:p>
            <a:pPr algn="l" marL="459232" indent="-229616" lvl="1">
              <a:lnSpc>
                <a:spcPts val="2765"/>
              </a:lnSpc>
              <a:spcBef>
                <a:spcPct val="0"/>
              </a:spcBef>
              <a:buFont typeface="Arial"/>
              <a:buChar char="•"/>
            </a:pPr>
            <a:r>
              <a:rPr lang="en-US" b="true" sz="2127">
                <a:solidFill>
                  <a:srgbClr val="000000"/>
                </a:solidFill>
                <a:latin typeface="Neue Machina Ultra-Bold"/>
                <a:ea typeface="Neue Machina Ultra-Bold"/>
                <a:cs typeface="Neue Machina Ultra-Bold"/>
                <a:sym typeface="Neue Machina Ultra-Bold"/>
              </a:rPr>
              <a:t>Gun Dataset:</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URL: https://universe.roboflow.com/instituto-superior-de-engenharia-de-coimbra-bgn4r/gun-surveilence/dataset/1</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DESC: 600 augmented images with bounded boxes.</a:t>
            </a:r>
          </a:p>
          <a:p>
            <a:pPr algn="l">
              <a:lnSpc>
                <a:spcPts val="2765"/>
              </a:lnSpc>
              <a:spcBef>
                <a:spcPct val="0"/>
              </a:spcBef>
            </a:pPr>
          </a:p>
          <a:p>
            <a:pPr algn="l" marL="459232" indent="-229616" lvl="1">
              <a:lnSpc>
                <a:spcPts val="2765"/>
              </a:lnSpc>
              <a:spcBef>
                <a:spcPct val="0"/>
              </a:spcBef>
              <a:buFont typeface="Arial"/>
              <a:buChar char="•"/>
            </a:pPr>
            <a:r>
              <a:rPr lang="en-US" b="true" sz="2127">
                <a:solidFill>
                  <a:srgbClr val="000000"/>
                </a:solidFill>
                <a:latin typeface="Neue Machina Ultra-Bold"/>
                <a:ea typeface="Neue Machina Ultra-Bold"/>
                <a:cs typeface="Neue Machina Ultra-Bold"/>
                <a:sym typeface="Neue Machina Ultra-Bold"/>
              </a:rPr>
              <a:t>Fire &amp; Smoke Dataset:</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URL: https://universe.roboflow.com/middle-east-tech-university/fire-and-smoke-detection-hiwia</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DESC: ~6k images with bounded boxes.</a:t>
            </a:r>
          </a:p>
          <a:p>
            <a:pPr algn="l">
              <a:lnSpc>
                <a:spcPts val="2765"/>
              </a:lnSpc>
              <a:spcBef>
                <a:spcPct val="0"/>
              </a:spcBef>
            </a:pPr>
          </a:p>
          <a:p>
            <a:pPr algn="l" marL="459232" indent="-229616" lvl="1">
              <a:lnSpc>
                <a:spcPts val="2765"/>
              </a:lnSpc>
              <a:spcBef>
                <a:spcPct val="0"/>
              </a:spcBef>
              <a:buFont typeface="Arial"/>
              <a:buChar char="•"/>
            </a:pPr>
            <a:r>
              <a:rPr lang="en-US" b="true" sz="2127">
                <a:solidFill>
                  <a:srgbClr val="000000"/>
                </a:solidFill>
                <a:latin typeface="Neue Machina Ultra-Bold"/>
                <a:ea typeface="Neue Machina Ultra-Bold"/>
                <a:cs typeface="Neue Machina Ultra-Bold"/>
                <a:sym typeface="Neue Machina Ultra-Bold"/>
              </a:rPr>
              <a:t>Hate Speech Dataset:</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URL: https://www.kaggle.com/datasets/fangfangz/audio-based-violence-detection-dataset</a:t>
            </a:r>
          </a:p>
          <a:p>
            <a:pPr algn="l" marL="918465" indent="-306155" lvl="2">
              <a:lnSpc>
                <a:spcPts val="2765"/>
              </a:lnSpc>
              <a:spcBef>
                <a:spcPct val="0"/>
              </a:spcBef>
              <a:buFont typeface="Arial"/>
              <a:buChar char="⚬"/>
            </a:pPr>
            <a:r>
              <a:rPr lang="en-US" sz="2127">
                <a:solidFill>
                  <a:srgbClr val="000000"/>
                </a:solidFill>
                <a:latin typeface="Neue Machina"/>
                <a:ea typeface="Neue Machina"/>
                <a:cs typeface="Neue Machina"/>
                <a:sym typeface="Neue Machina"/>
              </a:rPr>
              <a:t>DESC: 340 audio files with labels.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527474"/>
            <a:ext cx="9235409"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Models</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1"/>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AutoShape 10" id="10"/>
          <p:cNvSpPr/>
          <p:nvPr/>
        </p:nvSpPr>
        <p:spPr>
          <a:xfrm>
            <a:off x="9124950" y="3585514"/>
            <a:ext cx="0" cy="4658979"/>
          </a:xfrm>
          <a:prstGeom prst="line">
            <a:avLst/>
          </a:prstGeom>
          <a:ln cap="flat" w="38100">
            <a:solidFill>
              <a:srgbClr val="000000"/>
            </a:solidFill>
            <a:prstDash val="solid"/>
            <a:headEnd type="none" len="sm" w="sm"/>
            <a:tailEnd type="none" len="sm" w="sm"/>
          </a:ln>
        </p:spPr>
      </p:sp>
      <p:grpSp>
        <p:nvGrpSpPr>
          <p:cNvPr name="Group 11" id="11"/>
          <p:cNvGrpSpPr/>
          <p:nvPr/>
        </p:nvGrpSpPr>
        <p:grpSpPr>
          <a:xfrm rot="0">
            <a:off x="384689" y="3249714"/>
            <a:ext cx="5217024" cy="3270140"/>
            <a:chOff x="0" y="0"/>
            <a:chExt cx="6956032" cy="4360186"/>
          </a:xfrm>
        </p:grpSpPr>
        <p:pic>
          <p:nvPicPr>
            <p:cNvPr name="Picture 12" id="12"/>
            <p:cNvPicPr>
              <a:picLocks noChangeAspect="true"/>
            </p:cNvPicPr>
            <p:nvPr/>
          </p:nvPicPr>
          <p:blipFill>
            <a:blip r:embed="rId12"/>
            <a:srcRect l="5629" t="0" r="5629" b="0"/>
            <a:stretch>
              <a:fillRect/>
            </a:stretch>
          </p:blipFill>
          <p:spPr>
            <a:xfrm flipH="false" flipV="false">
              <a:off x="0" y="0"/>
              <a:ext cx="6956032" cy="4360186"/>
            </a:xfrm>
            <a:prstGeom prst="rect">
              <a:avLst/>
            </a:prstGeom>
          </p:spPr>
        </p:pic>
      </p:grpSp>
      <p:sp>
        <p:nvSpPr>
          <p:cNvPr name="Freeform 13" id="13"/>
          <p:cNvSpPr/>
          <p:nvPr/>
        </p:nvSpPr>
        <p:spPr>
          <a:xfrm flipH="false" flipV="false" rot="0">
            <a:off x="3154452" y="5283327"/>
            <a:ext cx="5408523" cy="2961166"/>
          </a:xfrm>
          <a:custGeom>
            <a:avLst/>
            <a:gdLst/>
            <a:ahLst/>
            <a:cxnLst/>
            <a:rect r="r" b="b" t="t" l="l"/>
            <a:pathLst>
              <a:path h="2961166" w="5408523">
                <a:moveTo>
                  <a:pt x="0" y="0"/>
                </a:moveTo>
                <a:lnTo>
                  <a:pt x="5408523" y="0"/>
                </a:lnTo>
                <a:lnTo>
                  <a:pt x="5408523" y="2961166"/>
                </a:lnTo>
                <a:lnTo>
                  <a:pt x="0" y="2961166"/>
                </a:lnTo>
                <a:lnTo>
                  <a:pt x="0" y="0"/>
                </a:lnTo>
                <a:close/>
              </a:path>
            </a:pathLst>
          </a:custGeom>
          <a:blipFill>
            <a:blip r:embed="rId13"/>
            <a:stretch>
              <a:fillRect l="0" t="0" r="0" b="0"/>
            </a:stretch>
          </a:blipFill>
        </p:spPr>
      </p:sp>
      <p:pic>
        <p:nvPicPr>
          <p:cNvPr name="Picture 14" id="14">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657" t="0" r="657" b="0"/>
          <a:stretch>
            <a:fillRect/>
          </a:stretch>
        </p:blipFill>
        <p:spPr>
          <a:xfrm flipH="false" flipV="false" rot="0">
            <a:off x="9932847" y="3249714"/>
            <a:ext cx="7652954" cy="4362184"/>
          </a:xfrm>
          <a:prstGeom prst="rect">
            <a:avLst/>
          </a:prstGeom>
        </p:spPr>
      </p:pic>
      <p:sp>
        <p:nvSpPr>
          <p:cNvPr name="TextBox 15" id="15"/>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16" id="16"/>
          <p:cNvSpPr txBox="true"/>
          <p:nvPr/>
        </p:nvSpPr>
        <p:spPr>
          <a:xfrm rot="0">
            <a:off x="1028700" y="561975"/>
            <a:ext cx="15746387"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Violence Detection - Current Models</a:t>
            </a:r>
          </a:p>
        </p:txBody>
      </p:sp>
      <p:sp>
        <p:nvSpPr>
          <p:cNvPr name="TextBox 17" id="17"/>
          <p:cNvSpPr txBox="true"/>
          <p:nvPr/>
        </p:nvSpPr>
        <p:spPr>
          <a:xfrm rot="0">
            <a:off x="1028700" y="1808428"/>
            <a:ext cx="8269467" cy="1042035"/>
          </a:xfrm>
          <a:prstGeom prst="rect">
            <a:avLst/>
          </a:prstGeom>
        </p:spPr>
        <p:txBody>
          <a:bodyPr anchor="t" rtlCol="false" tIns="0" lIns="0" bIns="0" rIns="0">
            <a:spAutoFit/>
          </a:bodyPr>
          <a:lstStyle/>
          <a:p>
            <a:pPr algn="just"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Customized Model: CNN (from scratch)</a:t>
            </a:r>
          </a:p>
          <a:p>
            <a:pPr algn="just"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Pretrained Model: YOLOv8 &amp; CLIP</a:t>
            </a:r>
          </a:p>
        </p:txBody>
      </p:sp>
    </p:spTree>
  </p:cSld>
  <p:clrMapOvr>
    <a:masterClrMapping/>
  </p:clrMapOvr>
  <p:timing>
    <p:tnLst>
      <p:par>
        <p:cTn dur="indefinite" restart="never" nodeType="tmRoot">
          <p:childTnLst>
            <p:video>
              <p:cMediaNode vol="100000">
                <p:cTn fill="hold" display="false">
                  <p:stCondLst>
                    <p:cond delay="indefinite"/>
                  </p:stCondLst>
                </p:cTn>
                <p:tgtEl>
                  <p:spTgt spid="14"/>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527474"/>
            <a:ext cx="11812731"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Indroduction</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1"/>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AutoShape 10" id="10"/>
          <p:cNvSpPr/>
          <p:nvPr/>
        </p:nvSpPr>
        <p:spPr>
          <a:xfrm>
            <a:off x="8882843" y="3336386"/>
            <a:ext cx="0" cy="4658979"/>
          </a:xfrm>
          <a:prstGeom prst="line">
            <a:avLst/>
          </a:prstGeom>
          <a:ln cap="flat" w="38100">
            <a:solidFill>
              <a:srgbClr val="000000"/>
            </a:solidFill>
            <a:prstDash val="solid"/>
            <a:headEnd type="none" len="sm" w="sm"/>
            <a:tailEnd type="none" len="sm" w="sm"/>
          </a:ln>
        </p:spPr>
      </p:sp>
      <p:sp>
        <p:nvSpPr>
          <p:cNvPr name="Freeform 11" id="11"/>
          <p:cNvSpPr/>
          <p:nvPr/>
        </p:nvSpPr>
        <p:spPr>
          <a:xfrm flipH="false" flipV="false" rot="0">
            <a:off x="1028700" y="3336386"/>
            <a:ext cx="6677662" cy="4474033"/>
          </a:xfrm>
          <a:custGeom>
            <a:avLst/>
            <a:gdLst/>
            <a:ahLst/>
            <a:cxnLst/>
            <a:rect r="r" b="b" t="t" l="l"/>
            <a:pathLst>
              <a:path h="4474033" w="6677662">
                <a:moveTo>
                  <a:pt x="0" y="0"/>
                </a:moveTo>
                <a:lnTo>
                  <a:pt x="6677662" y="0"/>
                </a:lnTo>
                <a:lnTo>
                  <a:pt x="6677662" y="4474034"/>
                </a:lnTo>
                <a:lnTo>
                  <a:pt x="0" y="4474034"/>
                </a:lnTo>
                <a:lnTo>
                  <a:pt x="0" y="0"/>
                </a:lnTo>
                <a:close/>
              </a:path>
            </a:pathLst>
          </a:custGeom>
          <a:blipFill>
            <a:blip r:embed="rId12"/>
            <a:stretch>
              <a:fillRect l="0" t="0" r="0" b="0"/>
            </a:stretch>
          </a:blipFill>
        </p:spPr>
      </p:sp>
      <p:sp>
        <p:nvSpPr>
          <p:cNvPr name="Freeform 12" id="12"/>
          <p:cNvSpPr/>
          <p:nvPr/>
        </p:nvSpPr>
        <p:spPr>
          <a:xfrm flipH="false" flipV="false" rot="0">
            <a:off x="9391001" y="3466989"/>
            <a:ext cx="8600054" cy="4300027"/>
          </a:xfrm>
          <a:custGeom>
            <a:avLst/>
            <a:gdLst/>
            <a:ahLst/>
            <a:cxnLst/>
            <a:rect r="r" b="b" t="t" l="l"/>
            <a:pathLst>
              <a:path h="4300027" w="8600054">
                <a:moveTo>
                  <a:pt x="0" y="0"/>
                </a:moveTo>
                <a:lnTo>
                  <a:pt x="8600054" y="0"/>
                </a:lnTo>
                <a:lnTo>
                  <a:pt x="8600054" y="4300027"/>
                </a:lnTo>
                <a:lnTo>
                  <a:pt x="0" y="4300027"/>
                </a:lnTo>
                <a:lnTo>
                  <a:pt x="0" y="0"/>
                </a:lnTo>
                <a:close/>
              </a:path>
            </a:pathLst>
          </a:custGeom>
          <a:blipFill>
            <a:blip r:embed="rId13"/>
            <a:stretch>
              <a:fillRect l="0" t="0" r="0" b="0"/>
            </a:stretch>
          </a:blipFill>
        </p:spPr>
      </p:sp>
      <p:sp>
        <p:nvSpPr>
          <p:cNvPr name="TextBox 13" id="13"/>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14" id="14"/>
          <p:cNvSpPr txBox="true"/>
          <p:nvPr/>
        </p:nvSpPr>
        <p:spPr>
          <a:xfrm rot="0">
            <a:off x="1028700" y="561975"/>
            <a:ext cx="15746387"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Gun Detection - Current Models</a:t>
            </a:r>
          </a:p>
        </p:txBody>
      </p:sp>
      <p:sp>
        <p:nvSpPr>
          <p:cNvPr name="TextBox 15" id="15"/>
          <p:cNvSpPr txBox="true"/>
          <p:nvPr/>
        </p:nvSpPr>
        <p:spPr>
          <a:xfrm rot="0">
            <a:off x="1028700" y="1808482"/>
            <a:ext cx="9097946" cy="508581"/>
          </a:xfrm>
          <a:prstGeom prst="rect">
            <a:avLst/>
          </a:prstGeom>
        </p:spPr>
        <p:txBody>
          <a:bodyPr anchor="t" rtlCol="false" tIns="0" lIns="0" bIns="0" rIns="0">
            <a:spAutoFit/>
          </a:bodyPr>
          <a:lstStyle/>
          <a:p>
            <a:pPr algn="l"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Pretrained Model: YOLOv11</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1"/>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AutoShape 10" id="10"/>
          <p:cNvSpPr/>
          <p:nvPr/>
        </p:nvSpPr>
        <p:spPr>
          <a:xfrm>
            <a:off x="8484524" y="3372405"/>
            <a:ext cx="0" cy="4658979"/>
          </a:xfrm>
          <a:prstGeom prst="line">
            <a:avLst/>
          </a:prstGeom>
          <a:ln cap="flat" w="38100">
            <a:solidFill>
              <a:srgbClr val="000000"/>
            </a:solidFill>
            <a:prstDash val="solid"/>
            <a:headEnd type="none" len="sm" w="sm"/>
            <a:tailEnd type="none" len="sm" w="sm"/>
          </a:ln>
        </p:spPr>
      </p:sp>
      <p:sp>
        <p:nvSpPr>
          <p:cNvPr name="Freeform 11" id="11"/>
          <p:cNvSpPr/>
          <p:nvPr/>
        </p:nvSpPr>
        <p:spPr>
          <a:xfrm flipH="false" flipV="false" rot="0">
            <a:off x="1030011" y="3505013"/>
            <a:ext cx="6665288" cy="3664958"/>
          </a:xfrm>
          <a:custGeom>
            <a:avLst/>
            <a:gdLst/>
            <a:ahLst/>
            <a:cxnLst/>
            <a:rect r="r" b="b" t="t" l="l"/>
            <a:pathLst>
              <a:path h="3664958" w="6665288">
                <a:moveTo>
                  <a:pt x="0" y="0"/>
                </a:moveTo>
                <a:lnTo>
                  <a:pt x="6665288" y="0"/>
                </a:lnTo>
                <a:lnTo>
                  <a:pt x="6665288" y="3664958"/>
                </a:lnTo>
                <a:lnTo>
                  <a:pt x="0" y="3664958"/>
                </a:lnTo>
                <a:lnTo>
                  <a:pt x="0" y="0"/>
                </a:lnTo>
                <a:close/>
              </a:path>
            </a:pathLst>
          </a:custGeom>
          <a:blipFill>
            <a:blip r:embed="rId12"/>
            <a:stretch>
              <a:fillRect l="0" t="-1149" r="0" b="-1149"/>
            </a:stretch>
          </a:blipFill>
        </p:spPr>
      </p:sp>
      <p:sp>
        <p:nvSpPr>
          <p:cNvPr name="Freeform 12" id="12"/>
          <p:cNvSpPr/>
          <p:nvPr/>
        </p:nvSpPr>
        <p:spPr>
          <a:xfrm flipH="false" flipV="false" rot="0">
            <a:off x="9465599" y="3505013"/>
            <a:ext cx="7028433" cy="3944708"/>
          </a:xfrm>
          <a:custGeom>
            <a:avLst/>
            <a:gdLst/>
            <a:ahLst/>
            <a:cxnLst/>
            <a:rect r="r" b="b" t="t" l="l"/>
            <a:pathLst>
              <a:path h="3944708" w="7028433">
                <a:moveTo>
                  <a:pt x="0" y="0"/>
                </a:moveTo>
                <a:lnTo>
                  <a:pt x="7028433" y="0"/>
                </a:lnTo>
                <a:lnTo>
                  <a:pt x="7028433" y="3944709"/>
                </a:lnTo>
                <a:lnTo>
                  <a:pt x="0" y="3944709"/>
                </a:lnTo>
                <a:lnTo>
                  <a:pt x="0" y="0"/>
                </a:lnTo>
                <a:close/>
              </a:path>
            </a:pathLst>
          </a:custGeom>
          <a:blipFill>
            <a:blip r:embed="rId13"/>
            <a:stretch>
              <a:fillRect l="0" t="0" r="0" b="0"/>
            </a:stretch>
          </a:blipFill>
        </p:spPr>
      </p:sp>
      <p:sp>
        <p:nvSpPr>
          <p:cNvPr name="TextBox 13" id="13"/>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14" id="14"/>
          <p:cNvSpPr txBox="true"/>
          <p:nvPr/>
        </p:nvSpPr>
        <p:spPr>
          <a:xfrm rot="0">
            <a:off x="1028700" y="2667125"/>
            <a:ext cx="9097946" cy="508581"/>
          </a:xfrm>
          <a:prstGeom prst="rect">
            <a:avLst/>
          </a:prstGeom>
        </p:spPr>
        <p:txBody>
          <a:bodyPr anchor="t" rtlCol="false" tIns="0" lIns="0" bIns="0" rIns="0">
            <a:spAutoFit/>
          </a:bodyPr>
          <a:lstStyle/>
          <a:p>
            <a:pPr algn="l"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Pretrained Model: YOLOv11</a:t>
            </a:r>
          </a:p>
        </p:txBody>
      </p:sp>
      <p:sp>
        <p:nvSpPr>
          <p:cNvPr name="TextBox 15" id="15"/>
          <p:cNvSpPr txBox="true"/>
          <p:nvPr/>
        </p:nvSpPr>
        <p:spPr>
          <a:xfrm rot="0">
            <a:off x="1028700" y="561975"/>
            <a:ext cx="10922699" cy="1838217"/>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Fire &amp; Smoke Detection - Current Models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1"/>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AutoShape 10" id="10"/>
          <p:cNvSpPr/>
          <p:nvPr/>
        </p:nvSpPr>
        <p:spPr>
          <a:xfrm>
            <a:off x="8281166" y="3585514"/>
            <a:ext cx="0" cy="4658979"/>
          </a:xfrm>
          <a:prstGeom prst="line">
            <a:avLst/>
          </a:prstGeom>
          <a:ln cap="flat" w="38100">
            <a:solidFill>
              <a:srgbClr val="000000"/>
            </a:solidFill>
            <a:prstDash val="solid"/>
            <a:headEnd type="none" len="sm" w="sm"/>
            <a:tailEnd type="none" len="sm" w="sm"/>
          </a:ln>
        </p:spPr>
      </p:sp>
      <p:sp>
        <p:nvSpPr>
          <p:cNvPr name="Freeform 11" id="11"/>
          <p:cNvSpPr/>
          <p:nvPr/>
        </p:nvSpPr>
        <p:spPr>
          <a:xfrm flipH="false" flipV="false" rot="0">
            <a:off x="8732374" y="3619389"/>
            <a:ext cx="9139839" cy="4106111"/>
          </a:xfrm>
          <a:custGeom>
            <a:avLst/>
            <a:gdLst/>
            <a:ahLst/>
            <a:cxnLst/>
            <a:rect r="r" b="b" t="t" l="l"/>
            <a:pathLst>
              <a:path h="4106111" w="9139839">
                <a:moveTo>
                  <a:pt x="0" y="0"/>
                </a:moveTo>
                <a:lnTo>
                  <a:pt x="9139839" y="0"/>
                </a:lnTo>
                <a:lnTo>
                  <a:pt x="9139839" y="4106111"/>
                </a:lnTo>
                <a:lnTo>
                  <a:pt x="0" y="4106111"/>
                </a:lnTo>
                <a:lnTo>
                  <a:pt x="0" y="0"/>
                </a:lnTo>
                <a:close/>
              </a:path>
            </a:pathLst>
          </a:custGeom>
          <a:blipFill>
            <a:blip r:embed="rId12"/>
            <a:stretch>
              <a:fillRect l="0" t="-1195" r="0" b="-1195"/>
            </a:stretch>
          </a:blipFill>
        </p:spPr>
      </p:sp>
      <p:sp>
        <p:nvSpPr>
          <p:cNvPr name="Freeform 12" id="12"/>
          <p:cNvSpPr/>
          <p:nvPr/>
        </p:nvSpPr>
        <p:spPr>
          <a:xfrm flipH="false" flipV="false" rot="0">
            <a:off x="306218" y="3836682"/>
            <a:ext cx="7632396" cy="3631351"/>
          </a:xfrm>
          <a:custGeom>
            <a:avLst/>
            <a:gdLst/>
            <a:ahLst/>
            <a:cxnLst/>
            <a:rect r="r" b="b" t="t" l="l"/>
            <a:pathLst>
              <a:path h="3631351" w="7632396">
                <a:moveTo>
                  <a:pt x="0" y="0"/>
                </a:moveTo>
                <a:lnTo>
                  <a:pt x="7632396" y="0"/>
                </a:lnTo>
                <a:lnTo>
                  <a:pt x="7632396" y="3631351"/>
                </a:lnTo>
                <a:lnTo>
                  <a:pt x="0" y="3631351"/>
                </a:lnTo>
                <a:lnTo>
                  <a:pt x="0" y="0"/>
                </a:lnTo>
                <a:close/>
              </a:path>
            </a:pathLst>
          </a:custGeom>
          <a:blipFill>
            <a:blip r:embed="rId13"/>
            <a:stretch>
              <a:fillRect l="0" t="0" r="0" b="0"/>
            </a:stretch>
          </a:blipFill>
        </p:spPr>
      </p:sp>
      <p:sp>
        <p:nvSpPr>
          <p:cNvPr name="TextBox 13" id="13"/>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14" id="14"/>
          <p:cNvSpPr txBox="true"/>
          <p:nvPr/>
        </p:nvSpPr>
        <p:spPr>
          <a:xfrm rot="0">
            <a:off x="1028700" y="1966391"/>
            <a:ext cx="9097946" cy="508581"/>
          </a:xfrm>
          <a:prstGeom prst="rect">
            <a:avLst/>
          </a:prstGeom>
        </p:spPr>
        <p:txBody>
          <a:bodyPr anchor="t" rtlCol="false" tIns="0" lIns="0" bIns="0" rIns="0">
            <a:spAutoFit/>
          </a:bodyPr>
          <a:lstStyle/>
          <a:p>
            <a:pPr algn="l"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VLM (Vision-Language Model)</a:t>
            </a:r>
          </a:p>
        </p:txBody>
      </p:sp>
      <p:sp>
        <p:nvSpPr>
          <p:cNvPr name="TextBox 15" id="15"/>
          <p:cNvSpPr txBox="true"/>
          <p:nvPr/>
        </p:nvSpPr>
        <p:spPr>
          <a:xfrm rot="0">
            <a:off x="1028700" y="561975"/>
            <a:ext cx="16005725"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Car Crash Detection - Current Models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1"/>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AutoShape 10" id="10"/>
          <p:cNvSpPr/>
          <p:nvPr/>
        </p:nvSpPr>
        <p:spPr>
          <a:xfrm>
            <a:off x="9124950" y="3585514"/>
            <a:ext cx="0" cy="4658979"/>
          </a:xfrm>
          <a:prstGeom prst="line">
            <a:avLst/>
          </a:prstGeom>
          <a:ln cap="flat" w="38100">
            <a:solidFill>
              <a:srgbClr val="000000"/>
            </a:solidFill>
            <a:prstDash val="solid"/>
            <a:headEnd type="none" len="sm" w="sm"/>
            <a:tailEnd type="none" len="sm" w="sm"/>
          </a:ln>
        </p:spPr>
      </p:sp>
      <p:sp>
        <p:nvSpPr>
          <p:cNvPr name="Freeform 11" id="11"/>
          <p:cNvSpPr/>
          <p:nvPr/>
        </p:nvSpPr>
        <p:spPr>
          <a:xfrm flipH="false" flipV="false" rot="0">
            <a:off x="10583847" y="3305064"/>
            <a:ext cx="5849314" cy="5214197"/>
          </a:xfrm>
          <a:custGeom>
            <a:avLst/>
            <a:gdLst/>
            <a:ahLst/>
            <a:cxnLst/>
            <a:rect r="r" b="b" t="t" l="l"/>
            <a:pathLst>
              <a:path h="5214197" w="5849314">
                <a:moveTo>
                  <a:pt x="0" y="0"/>
                </a:moveTo>
                <a:lnTo>
                  <a:pt x="5849314" y="0"/>
                </a:lnTo>
                <a:lnTo>
                  <a:pt x="5849314" y="5214197"/>
                </a:lnTo>
                <a:lnTo>
                  <a:pt x="0" y="5214197"/>
                </a:lnTo>
                <a:lnTo>
                  <a:pt x="0" y="0"/>
                </a:lnTo>
                <a:close/>
              </a:path>
            </a:pathLst>
          </a:custGeom>
          <a:blipFill>
            <a:blip r:embed="rId12"/>
            <a:stretch>
              <a:fillRect l="-10932" t="-8513" r="-10932" b="0"/>
            </a:stretch>
          </a:blipFill>
        </p:spPr>
      </p:sp>
      <p:sp>
        <p:nvSpPr>
          <p:cNvPr name="Freeform 12" id="12"/>
          <p:cNvSpPr/>
          <p:nvPr/>
        </p:nvSpPr>
        <p:spPr>
          <a:xfrm flipH="false" flipV="false" rot="0">
            <a:off x="1428726" y="3305064"/>
            <a:ext cx="6543372" cy="5054180"/>
          </a:xfrm>
          <a:custGeom>
            <a:avLst/>
            <a:gdLst/>
            <a:ahLst/>
            <a:cxnLst/>
            <a:rect r="r" b="b" t="t" l="l"/>
            <a:pathLst>
              <a:path h="5054180" w="6543372">
                <a:moveTo>
                  <a:pt x="0" y="0"/>
                </a:moveTo>
                <a:lnTo>
                  <a:pt x="6543373" y="0"/>
                </a:lnTo>
                <a:lnTo>
                  <a:pt x="6543373" y="5054180"/>
                </a:lnTo>
                <a:lnTo>
                  <a:pt x="0" y="5054180"/>
                </a:lnTo>
                <a:lnTo>
                  <a:pt x="0" y="0"/>
                </a:lnTo>
                <a:close/>
              </a:path>
            </a:pathLst>
          </a:custGeom>
          <a:blipFill>
            <a:blip r:embed="rId13"/>
            <a:stretch>
              <a:fillRect l="0" t="0" r="-20454" b="0"/>
            </a:stretch>
          </a:blipFill>
        </p:spPr>
      </p:sp>
      <p:sp>
        <p:nvSpPr>
          <p:cNvPr name="TextBox 13" id="13"/>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14" id="14"/>
          <p:cNvSpPr txBox="true"/>
          <p:nvPr/>
        </p:nvSpPr>
        <p:spPr>
          <a:xfrm rot="0">
            <a:off x="1163760" y="2329704"/>
            <a:ext cx="9097946" cy="508635"/>
          </a:xfrm>
          <a:prstGeom prst="rect">
            <a:avLst/>
          </a:prstGeom>
        </p:spPr>
        <p:txBody>
          <a:bodyPr anchor="t" rtlCol="false" tIns="0" lIns="0" bIns="0" rIns="0">
            <a:spAutoFit/>
          </a:bodyPr>
          <a:lstStyle/>
          <a:p>
            <a:pPr algn="l"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YOLOv11</a:t>
            </a:r>
          </a:p>
        </p:txBody>
      </p:sp>
      <p:sp>
        <p:nvSpPr>
          <p:cNvPr name="TextBox 15" id="15"/>
          <p:cNvSpPr txBox="true"/>
          <p:nvPr/>
        </p:nvSpPr>
        <p:spPr>
          <a:xfrm rot="0">
            <a:off x="1028700" y="561975"/>
            <a:ext cx="15746387"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Object Detection - Current Models</a:t>
            </a:r>
          </a:p>
        </p:txBody>
      </p:sp>
      <p:sp>
        <p:nvSpPr>
          <p:cNvPr name="TextBox 16" id="16"/>
          <p:cNvSpPr txBox="true"/>
          <p:nvPr/>
        </p:nvSpPr>
        <p:spPr>
          <a:xfrm rot="0">
            <a:off x="10834354" y="2387539"/>
            <a:ext cx="9097946" cy="508635"/>
          </a:xfrm>
          <a:prstGeom prst="rect">
            <a:avLst/>
          </a:prstGeom>
        </p:spPr>
        <p:txBody>
          <a:bodyPr anchor="t" rtlCol="false" tIns="0" lIns="0" bIns="0" rIns="0">
            <a:spAutoFit/>
          </a:bodyPr>
          <a:lstStyle/>
          <a:p>
            <a:pPr algn="l"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YOLOv3 with COCO names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1"/>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AutoShape 10" id="10"/>
          <p:cNvSpPr/>
          <p:nvPr/>
        </p:nvSpPr>
        <p:spPr>
          <a:xfrm>
            <a:off x="7923544" y="3376201"/>
            <a:ext cx="0" cy="4658979"/>
          </a:xfrm>
          <a:prstGeom prst="line">
            <a:avLst/>
          </a:prstGeom>
          <a:ln cap="flat" w="38100">
            <a:solidFill>
              <a:srgbClr val="000000"/>
            </a:solidFill>
            <a:prstDash val="solid"/>
            <a:headEnd type="none" len="sm" w="sm"/>
            <a:tailEnd type="none" len="sm" w="sm"/>
          </a:ln>
        </p:spPr>
      </p:sp>
      <p:sp>
        <p:nvSpPr>
          <p:cNvPr name="Freeform 11" id="11"/>
          <p:cNvSpPr/>
          <p:nvPr/>
        </p:nvSpPr>
        <p:spPr>
          <a:xfrm flipH="false" flipV="false" rot="0">
            <a:off x="2196946" y="2586824"/>
            <a:ext cx="4598320" cy="6131094"/>
          </a:xfrm>
          <a:custGeom>
            <a:avLst/>
            <a:gdLst/>
            <a:ahLst/>
            <a:cxnLst/>
            <a:rect r="r" b="b" t="t" l="l"/>
            <a:pathLst>
              <a:path h="6131094" w="4598320">
                <a:moveTo>
                  <a:pt x="0" y="0"/>
                </a:moveTo>
                <a:lnTo>
                  <a:pt x="4598320" y="0"/>
                </a:lnTo>
                <a:lnTo>
                  <a:pt x="4598320" y="6131094"/>
                </a:lnTo>
                <a:lnTo>
                  <a:pt x="0" y="6131094"/>
                </a:lnTo>
                <a:lnTo>
                  <a:pt x="0" y="0"/>
                </a:lnTo>
                <a:close/>
              </a:path>
            </a:pathLst>
          </a:custGeom>
          <a:blipFill>
            <a:blip r:embed="rId12"/>
            <a:stretch>
              <a:fillRect l="0" t="0" r="0" b="0"/>
            </a:stretch>
          </a:blipFill>
        </p:spPr>
      </p:sp>
      <p:sp>
        <p:nvSpPr>
          <p:cNvPr name="Freeform 12" id="12"/>
          <p:cNvSpPr/>
          <p:nvPr/>
        </p:nvSpPr>
        <p:spPr>
          <a:xfrm flipH="false" flipV="false" rot="0">
            <a:off x="8674445" y="3000264"/>
            <a:ext cx="8911356" cy="5034916"/>
          </a:xfrm>
          <a:custGeom>
            <a:avLst/>
            <a:gdLst/>
            <a:ahLst/>
            <a:cxnLst/>
            <a:rect r="r" b="b" t="t" l="l"/>
            <a:pathLst>
              <a:path h="5034916" w="8911356">
                <a:moveTo>
                  <a:pt x="0" y="0"/>
                </a:moveTo>
                <a:lnTo>
                  <a:pt x="8911356" y="0"/>
                </a:lnTo>
                <a:lnTo>
                  <a:pt x="8911356" y="5034916"/>
                </a:lnTo>
                <a:lnTo>
                  <a:pt x="0" y="5034916"/>
                </a:lnTo>
                <a:lnTo>
                  <a:pt x="0" y="0"/>
                </a:lnTo>
                <a:close/>
              </a:path>
            </a:pathLst>
          </a:custGeom>
          <a:blipFill>
            <a:blip r:embed="rId13"/>
            <a:stretch>
              <a:fillRect l="0" t="0" r="0" b="0"/>
            </a:stretch>
          </a:blipFill>
        </p:spPr>
      </p:sp>
      <p:sp>
        <p:nvSpPr>
          <p:cNvPr name="TextBox 13" id="13"/>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14" id="14"/>
          <p:cNvSpPr txBox="true"/>
          <p:nvPr/>
        </p:nvSpPr>
        <p:spPr>
          <a:xfrm rot="0">
            <a:off x="1028700" y="1966364"/>
            <a:ext cx="9097946" cy="508635"/>
          </a:xfrm>
          <a:prstGeom prst="rect">
            <a:avLst/>
          </a:prstGeom>
        </p:spPr>
        <p:txBody>
          <a:bodyPr anchor="t" rtlCol="false" tIns="0" lIns="0" bIns="0" rIns="0">
            <a:spAutoFit/>
          </a:bodyPr>
          <a:lstStyle/>
          <a:p>
            <a:pPr algn="l"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L</a:t>
            </a:r>
            <a:r>
              <a:rPr lang="en-US" b="true" sz="2400">
                <a:solidFill>
                  <a:srgbClr val="000000"/>
                </a:solidFill>
                <a:latin typeface="Neue Machina Ultra-Bold"/>
                <a:ea typeface="Neue Machina Ultra-Bold"/>
                <a:cs typeface="Neue Machina Ultra-Bold"/>
                <a:sym typeface="Neue Machina Ultra-Bold"/>
              </a:rPr>
              <a:t>LM (Large-Language Model)</a:t>
            </a:r>
          </a:p>
        </p:txBody>
      </p:sp>
      <p:sp>
        <p:nvSpPr>
          <p:cNvPr name="TextBox 15" id="15"/>
          <p:cNvSpPr txBox="true"/>
          <p:nvPr/>
        </p:nvSpPr>
        <p:spPr>
          <a:xfrm rot="0">
            <a:off x="1028700" y="561975"/>
            <a:ext cx="16005725" cy="923925"/>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Model recommendation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8" id="8"/>
          <p:cNvGrpSpPr/>
          <p:nvPr/>
        </p:nvGrpSpPr>
        <p:grpSpPr>
          <a:xfrm rot="0">
            <a:off x="14759065" y="9223992"/>
            <a:ext cx="2826736" cy="794421"/>
            <a:chOff x="0" y="0"/>
            <a:chExt cx="3768981" cy="1059228"/>
          </a:xfrm>
        </p:grpSpPr>
        <p:sp>
          <p:nvSpPr>
            <p:cNvPr name="Freeform 9" id="9"/>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1"/>
              <a:stretch>
                <a:fillRect l="0" t="0" r="0" b="0"/>
              </a:stretch>
            </a:blipFill>
          </p:spPr>
        </p:sp>
        <p:sp>
          <p:nvSpPr>
            <p:cNvPr name="TextBox 10" id="10"/>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TextBox 11" id="11"/>
          <p:cNvSpPr txBox="true"/>
          <p:nvPr/>
        </p:nvSpPr>
        <p:spPr>
          <a:xfrm rot="0">
            <a:off x="1179981" y="2209952"/>
            <a:ext cx="9097946" cy="508635"/>
          </a:xfrm>
          <a:prstGeom prst="rect">
            <a:avLst/>
          </a:prstGeom>
        </p:spPr>
        <p:txBody>
          <a:bodyPr anchor="t" rtlCol="false" tIns="0" lIns="0" bIns="0" rIns="0">
            <a:spAutoFit/>
          </a:bodyPr>
          <a:lstStyle/>
          <a:p>
            <a:pPr algn="l"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Ha</a:t>
            </a:r>
            <a:r>
              <a:rPr lang="en-US" b="true" sz="2400">
                <a:solidFill>
                  <a:srgbClr val="000000"/>
                </a:solidFill>
                <a:latin typeface="Neue Machina Ultra-Bold"/>
                <a:ea typeface="Neue Machina Ultra-Bold"/>
                <a:cs typeface="Neue Machina Ultra-Bold"/>
                <a:sym typeface="Neue Machina Ultra-Bold"/>
              </a:rPr>
              <a:t>te Speech Recognition</a:t>
            </a:r>
          </a:p>
        </p:txBody>
      </p:sp>
      <p:sp>
        <p:nvSpPr>
          <p:cNvPr name="TextBox 12" id="12"/>
          <p:cNvSpPr txBox="true"/>
          <p:nvPr/>
        </p:nvSpPr>
        <p:spPr>
          <a:xfrm rot="0">
            <a:off x="1028700" y="847877"/>
            <a:ext cx="15746387" cy="923925"/>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Under Development Models</a:t>
            </a:r>
          </a:p>
        </p:txBody>
      </p:sp>
      <p:sp>
        <p:nvSpPr>
          <p:cNvPr name="TextBox 13" id="13"/>
          <p:cNvSpPr txBox="true"/>
          <p:nvPr/>
        </p:nvSpPr>
        <p:spPr>
          <a:xfrm rot="0">
            <a:off x="1179981" y="2826295"/>
            <a:ext cx="9097946" cy="508635"/>
          </a:xfrm>
          <a:prstGeom prst="rect">
            <a:avLst/>
          </a:prstGeom>
        </p:spPr>
        <p:txBody>
          <a:bodyPr anchor="t" rtlCol="false" tIns="0" lIns="0" bIns="0" rIns="0">
            <a:spAutoFit/>
          </a:bodyPr>
          <a:lstStyle/>
          <a:p>
            <a:pPr algn="l"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Traffic Detection</a:t>
            </a:r>
          </a:p>
        </p:txBody>
      </p:sp>
      <p:sp>
        <p:nvSpPr>
          <p:cNvPr name="TextBox 14" id="14"/>
          <p:cNvSpPr txBox="true"/>
          <p:nvPr/>
        </p:nvSpPr>
        <p:spPr>
          <a:xfrm rot="0">
            <a:off x="1179981" y="3439732"/>
            <a:ext cx="9097946" cy="508581"/>
          </a:xfrm>
          <a:prstGeom prst="rect">
            <a:avLst/>
          </a:prstGeom>
        </p:spPr>
        <p:txBody>
          <a:bodyPr anchor="t" rtlCol="false" tIns="0" lIns="0" bIns="0" rIns="0">
            <a:spAutoFit/>
          </a:bodyPr>
          <a:lstStyle/>
          <a:p>
            <a:pPr algn="l" marL="518160" indent="-259080" lvl="1">
              <a:lnSpc>
                <a:spcPts val="4200"/>
              </a:lnSpc>
              <a:buFont typeface="Arial"/>
              <a:buChar char="•"/>
            </a:pPr>
            <a:r>
              <a:rPr lang="en-US" b="true" sz="2400">
                <a:solidFill>
                  <a:srgbClr val="000000"/>
                </a:solidFill>
                <a:latin typeface="Neue Machina Ultra-Bold"/>
                <a:ea typeface="Neue Machina Ultra-Bold"/>
                <a:cs typeface="Neue Machina Ultra-Bold"/>
                <a:sym typeface="Neue Machina Ultra-Bold"/>
              </a:rPr>
              <a:t>Sentiment Analysis (Twitter,  imdb)</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517432"/>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Freeform 3" id="3"/>
          <p:cNvSpPr/>
          <p:nvPr/>
        </p:nvSpPr>
        <p:spPr>
          <a:xfrm flipH="false" flipV="false" rot="-5400000">
            <a:off x="14985130" y="2727696"/>
            <a:ext cx="4345881" cy="2259858"/>
          </a:xfrm>
          <a:custGeom>
            <a:avLst/>
            <a:gdLst/>
            <a:ahLst/>
            <a:cxnLst/>
            <a:rect r="r" b="b" t="t" l="l"/>
            <a:pathLst>
              <a:path h="2259858" w="4345881">
                <a:moveTo>
                  <a:pt x="0" y="0"/>
                </a:moveTo>
                <a:lnTo>
                  <a:pt x="4345882" y="0"/>
                </a:lnTo>
                <a:lnTo>
                  <a:pt x="4345882" y="2259858"/>
                </a:lnTo>
                <a:lnTo>
                  <a:pt x="0" y="2259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484524" y="7274201"/>
            <a:ext cx="6076653" cy="3060424"/>
          </a:xfrm>
          <a:custGeom>
            <a:avLst/>
            <a:gdLst/>
            <a:ahLst/>
            <a:cxnLst/>
            <a:rect r="r" b="b" t="t" l="l"/>
            <a:pathLst>
              <a:path h="3060424" w="6076653">
                <a:moveTo>
                  <a:pt x="0" y="0"/>
                </a:moveTo>
                <a:lnTo>
                  <a:pt x="6076653" y="0"/>
                </a:lnTo>
                <a:lnTo>
                  <a:pt x="6076653" y="3060424"/>
                </a:lnTo>
                <a:lnTo>
                  <a:pt x="0" y="30604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Freeform 6" id="6"/>
          <p:cNvSpPr/>
          <p:nvPr/>
        </p:nvSpPr>
        <p:spPr>
          <a:xfrm flipH="false" flipV="false" rot="0">
            <a:off x="8262116" y="-2153582"/>
            <a:ext cx="5144475" cy="5153846"/>
          </a:xfrm>
          <a:custGeom>
            <a:avLst/>
            <a:gdLst/>
            <a:ahLst/>
            <a:cxnLst/>
            <a:rect r="r" b="b" t="t" l="l"/>
            <a:pathLst>
              <a:path h="5153846" w="5144475">
                <a:moveTo>
                  <a:pt x="0" y="0"/>
                </a:moveTo>
                <a:lnTo>
                  <a:pt x="5144475" y="0"/>
                </a:lnTo>
                <a:lnTo>
                  <a:pt x="5144475" y="5153846"/>
                </a:lnTo>
                <a:lnTo>
                  <a:pt x="0" y="51538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11"/>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
        <p:nvSpPr>
          <p:cNvPr name="Freeform 10" id="10"/>
          <p:cNvSpPr/>
          <p:nvPr/>
        </p:nvSpPr>
        <p:spPr>
          <a:xfrm flipH="false" flipV="false" rot="0">
            <a:off x="294321" y="2569091"/>
            <a:ext cx="6859909" cy="5404153"/>
          </a:xfrm>
          <a:custGeom>
            <a:avLst/>
            <a:gdLst/>
            <a:ahLst/>
            <a:cxnLst/>
            <a:rect r="r" b="b" t="t" l="l"/>
            <a:pathLst>
              <a:path h="5404153" w="6859909">
                <a:moveTo>
                  <a:pt x="0" y="0"/>
                </a:moveTo>
                <a:lnTo>
                  <a:pt x="6859909" y="0"/>
                </a:lnTo>
                <a:lnTo>
                  <a:pt x="6859909" y="5404153"/>
                </a:lnTo>
                <a:lnTo>
                  <a:pt x="0" y="5404153"/>
                </a:lnTo>
                <a:lnTo>
                  <a:pt x="0" y="0"/>
                </a:lnTo>
                <a:close/>
              </a:path>
            </a:pathLst>
          </a:custGeom>
          <a:blipFill>
            <a:blip r:embed="rId12"/>
            <a:stretch>
              <a:fillRect l="0" t="0" r="0" b="0"/>
            </a:stretch>
          </a:blipFill>
        </p:spPr>
      </p:sp>
      <p:sp>
        <p:nvSpPr>
          <p:cNvPr name="Freeform 11" id="11"/>
          <p:cNvSpPr/>
          <p:nvPr/>
        </p:nvSpPr>
        <p:spPr>
          <a:xfrm flipH="false" flipV="false" rot="0">
            <a:off x="11771010" y="1986808"/>
            <a:ext cx="6280336" cy="4769625"/>
          </a:xfrm>
          <a:custGeom>
            <a:avLst/>
            <a:gdLst/>
            <a:ahLst/>
            <a:cxnLst/>
            <a:rect r="r" b="b" t="t" l="l"/>
            <a:pathLst>
              <a:path h="4769625" w="6280336">
                <a:moveTo>
                  <a:pt x="0" y="0"/>
                </a:moveTo>
                <a:lnTo>
                  <a:pt x="6280336" y="0"/>
                </a:lnTo>
                <a:lnTo>
                  <a:pt x="6280336" y="4769625"/>
                </a:lnTo>
                <a:lnTo>
                  <a:pt x="0" y="4769625"/>
                </a:lnTo>
                <a:lnTo>
                  <a:pt x="0" y="0"/>
                </a:lnTo>
                <a:close/>
              </a:path>
            </a:pathLst>
          </a:custGeom>
          <a:blipFill>
            <a:blip r:embed="rId13"/>
            <a:stretch>
              <a:fillRect l="0" t="0" r="0" b="0"/>
            </a:stretch>
          </a:blipFill>
        </p:spPr>
      </p:sp>
      <p:sp>
        <p:nvSpPr>
          <p:cNvPr name="Freeform 12" id="12"/>
          <p:cNvSpPr/>
          <p:nvPr/>
        </p:nvSpPr>
        <p:spPr>
          <a:xfrm flipH="false" flipV="false" rot="0">
            <a:off x="5885432" y="4053373"/>
            <a:ext cx="6517135" cy="4751040"/>
          </a:xfrm>
          <a:custGeom>
            <a:avLst/>
            <a:gdLst/>
            <a:ahLst/>
            <a:cxnLst/>
            <a:rect r="r" b="b" t="t" l="l"/>
            <a:pathLst>
              <a:path h="4751040" w="6517135">
                <a:moveTo>
                  <a:pt x="0" y="0"/>
                </a:moveTo>
                <a:lnTo>
                  <a:pt x="6517136" y="0"/>
                </a:lnTo>
                <a:lnTo>
                  <a:pt x="6517136" y="4751040"/>
                </a:lnTo>
                <a:lnTo>
                  <a:pt x="0" y="4751040"/>
                </a:lnTo>
                <a:lnTo>
                  <a:pt x="0" y="0"/>
                </a:lnTo>
                <a:close/>
              </a:path>
            </a:pathLst>
          </a:custGeom>
          <a:blipFill>
            <a:blip r:embed="rId14"/>
            <a:stretch>
              <a:fillRect l="0" t="-611" r="0" b="-611"/>
            </a:stretch>
          </a:blipFill>
        </p:spPr>
      </p:sp>
      <p:sp>
        <p:nvSpPr>
          <p:cNvPr name="TextBox 13" id="13"/>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14" id="14"/>
          <p:cNvSpPr txBox="true"/>
          <p:nvPr/>
        </p:nvSpPr>
        <p:spPr>
          <a:xfrm rot="0">
            <a:off x="1028700" y="561975"/>
            <a:ext cx="9097946"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Current Applications</a:t>
            </a:r>
          </a:p>
        </p:txBody>
      </p:sp>
      <p:sp>
        <p:nvSpPr>
          <p:cNvPr name="TextBox 15" id="15"/>
          <p:cNvSpPr txBox="true"/>
          <p:nvPr/>
        </p:nvSpPr>
        <p:spPr>
          <a:xfrm rot="0">
            <a:off x="1028700" y="1768686"/>
            <a:ext cx="5835476" cy="398145"/>
          </a:xfrm>
          <a:prstGeom prst="rect">
            <a:avLst/>
          </a:prstGeom>
        </p:spPr>
        <p:txBody>
          <a:bodyPr anchor="t" rtlCol="false" tIns="0" lIns="0" bIns="0" rIns="0">
            <a:spAutoFit/>
          </a:bodyPr>
          <a:lstStyle/>
          <a:p>
            <a:pPr algn="ctr" marL="518155" indent="-259078" lvl="1">
              <a:lnSpc>
                <a:spcPts val="3119"/>
              </a:lnSpc>
              <a:spcBef>
                <a:spcPct val="0"/>
              </a:spcBef>
              <a:buFont typeface="Arial"/>
              <a:buChar char="•"/>
            </a:pPr>
            <a:r>
              <a:rPr lang="en-US" b="true" sz="2399">
                <a:solidFill>
                  <a:srgbClr val="000000"/>
                </a:solidFill>
                <a:latin typeface="Neue Machina Ultra-Bold"/>
                <a:ea typeface="Neue Machina Ultra-Bold"/>
                <a:cs typeface="Neue Machina Ultra-Bold"/>
                <a:sym typeface="Neue Machina Ultra-Bold"/>
              </a:rPr>
              <a:t>Attendence Desktop Application</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527474"/>
            <a:ext cx="11465716"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Limitations &amp; Future Work</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354503"/>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AutoShape 3" id="3"/>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4" id="4"/>
          <p:cNvSpPr txBox="true"/>
          <p:nvPr/>
        </p:nvSpPr>
        <p:spPr>
          <a:xfrm rot="0">
            <a:off x="1028700" y="874339"/>
            <a:ext cx="12823760"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System Performance Overvi</a:t>
            </a:r>
            <a:r>
              <a:rPr lang="en-US" sz="6000" b="true">
                <a:solidFill>
                  <a:srgbClr val="000000"/>
                </a:solidFill>
                <a:latin typeface="Neue Machina Ultra-Bold"/>
                <a:ea typeface="Neue Machina Ultra-Bold"/>
                <a:cs typeface="Neue Machina Ultra-Bold"/>
                <a:sym typeface="Neue Machina Ultra-Bold"/>
              </a:rPr>
              <a:t>ew</a:t>
            </a:r>
          </a:p>
        </p:txBody>
      </p:sp>
      <p:sp>
        <p:nvSpPr>
          <p:cNvPr name="TextBox 5" id="5"/>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aphicFrame>
        <p:nvGraphicFramePr>
          <p:cNvPr name="Table 6" id="6"/>
          <p:cNvGraphicFramePr>
            <a:graphicFrameLocks noGrp="true"/>
          </p:cNvGraphicFramePr>
          <p:nvPr/>
        </p:nvGraphicFramePr>
        <p:xfrm>
          <a:off x="1028700" y="3147039"/>
          <a:ext cx="16230600" cy="4333875"/>
        </p:xfrm>
        <a:graphic>
          <a:graphicData uri="http://schemas.openxmlformats.org/drawingml/2006/table">
            <a:tbl>
              <a:tblPr/>
              <a:tblGrid>
                <a:gridCol w="5407518"/>
                <a:gridCol w="10823082"/>
              </a:tblGrid>
              <a:tr h="861035">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Inference Time</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19050">
                      <a:solidFill>
                        <a:srgbClr val="D8D8D8"/>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~48ms per image (YOLO)</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19050">
                      <a:solidFill>
                        <a:srgbClr val="D8D8D8"/>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B2B2B2"/>
                    </a:solidFill>
                  </a:tcPr>
                </a:tc>
              </a:tr>
              <a:tr h="870602">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GPU Memory Usage</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11.3 GB</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B2B2B2"/>
                    </a:solidFill>
                  </a:tcPr>
                </a:tc>
              </a:tr>
              <a:tr h="870602">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Backend Response Time</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50ms per full request</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B2B2B2"/>
                    </a:solidFill>
                  </a:tcPr>
                </a:tc>
              </a:tr>
              <a:tr h="870602">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Average Detec</a:t>
                      </a:r>
                      <a:r>
                        <a:rPr lang="en-US" sz="2199" b="true">
                          <a:solidFill>
                            <a:srgbClr val="000000"/>
                          </a:solidFill>
                          <a:latin typeface="Neue Machina Ultra-Bold"/>
                          <a:ea typeface="Neue Machina Ultra-Bold"/>
                          <a:cs typeface="Neue Machina Ultra-Bold"/>
                          <a:sym typeface="Neue Machina Ultra-Bold"/>
                        </a:rPr>
                        <a:t>tion Time</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0.88s per image (accidents)</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solidFill>
                      <a:srgbClr val="B2B2B2"/>
                    </a:solidFill>
                  </a:tcPr>
                </a:tc>
              </a:tr>
              <a:tr h="861035">
                <a:tc>
                  <a:txBody>
                    <a:bodyPr anchor="t" rtlCol="false"/>
                    <a:lstStyle/>
                    <a:p>
                      <a:pPr algn="l">
                        <a:lnSpc>
                          <a:spcPts val="3079"/>
                        </a:lnSpc>
                        <a:defRPr/>
                      </a:pPr>
                      <a:r>
                        <a:rPr lang="en-US" sz="2199" b="true">
                          <a:solidFill>
                            <a:srgbClr val="000000"/>
                          </a:solidFill>
                          <a:latin typeface="Neue Machina Ultra-Bold"/>
                          <a:ea typeface="Neue Machina Ultra-Bold"/>
                          <a:cs typeface="Neue Machina Ultra-Bold"/>
                          <a:sym typeface="Neue Machina Ultra-Bold"/>
                        </a:rPr>
                        <a:t>False Positive Rate</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19050">
                      <a:solidFill>
                        <a:srgbClr val="D8D8D8"/>
                      </a:solidFill>
                      <a:prstDash val="solid"/>
                      <a:round/>
                      <a:headEnd type="none" w="med" len="med"/>
                      <a:tailEnd type="none" w="med" len="med"/>
                    </a:lnB>
                    <a:solidFill>
                      <a:srgbClr val="CAD8D8"/>
                    </a:solidFill>
                  </a:tcPr>
                </a:tc>
                <a:tc>
                  <a:txBody>
                    <a:bodyPr anchor="t" rtlCol="false"/>
                    <a:lstStyle/>
                    <a:p>
                      <a:pPr algn="l">
                        <a:lnSpc>
                          <a:spcPts val="2799"/>
                        </a:lnSpc>
                        <a:defRPr/>
                      </a:pPr>
                      <a:r>
                        <a:rPr lang="en-US" sz="1999">
                          <a:solidFill>
                            <a:srgbClr val="000000"/>
                          </a:solidFill>
                          <a:latin typeface="Neue Machina"/>
                          <a:ea typeface="Neue Machina"/>
                          <a:cs typeface="Neue Machina"/>
                          <a:sym typeface="Neue Machina"/>
                        </a:rPr>
                        <a:t>&lt; 9% overall</a:t>
                      </a:r>
                      <a:endParaRPr lang="en-US" sz="1100"/>
                    </a:p>
                  </a:txBody>
                  <a:tcPr marL="190500" marR="190500" marT="190500" marB="190500" anchor="ctr">
                    <a:lnL cmpd="sng" algn="ctr" cap="flat" w="19050">
                      <a:solidFill>
                        <a:srgbClr val="D8D8D8"/>
                      </a:solidFill>
                      <a:prstDash val="solid"/>
                      <a:round/>
                      <a:headEnd type="none" w="med" len="med"/>
                      <a:tailEnd type="none" w="med" len="med"/>
                    </a:lnL>
                    <a:lnR cmpd="sng" algn="ctr" cap="flat" w="19050">
                      <a:solidFill>
                        <a:srgbClr val="D8D8D8"/>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19050">
                      <a:solidFill>
                        <a:srgbClr val="D8D8D8"/>
                      </a:solidFill>
                      <a:prstDash val="solid"/>
                      <a:round/>
                      <a:headEnd type="none" w="med" len="med"/>
                      <a:tailEnd type="none" w="med" len="med"/>
                    </a:lnB>
                    <a:solidFill>
                      <a:srgbClr val="B2B2B2"/>
                    </a:solidFill>
                  </a:tcPr>
                </a:tc>
              </a:tr>
            </a:tbl>
          </a:graphicData>
        </a:graphic>
      </p:graphicFrame>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5"/>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354503"/>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graphicFrame>
        <p:nvGraphicFramePr>
          <p:cNvPr name="Table 3" id="3"/>
          <p:cNvGraphicFramePr>
            <a:graphicFrameLocks noGrp="true"/>
          </p:cNvGraphicFramePr>
          <p:nvPr/>
        </p:nvGraphicFramePr>
        <p:xfrm>
          <a:off x="532445" y="3063594"/>
          <a:ext cx="17344134" cy="4362450"/>
        </p:xfrm>
        <a:graphic>
          <a:graphicData uri="http://schemas.openxmlformats.org/drawingml/2006/table">
            <a:tbl>
              <a:tblPr/>
              <a:tblGrid>
                <a:gridCol w="8955929"/>
                <a:gridCol w="8388205"/>
              </a:tblGrid>
              <a:tr h="1090612">
                <a:tc>
                  <a:txBody>
                    <a:bodyPr anchor="t" rtlCol="false"/>
                    <a:lstStyle/>
                    <a:p>
                      <a:pPr algn="l">
                        <a:lnSpc>
                          <a:spcPts val="4479"/>
                        </a:lnSpc>
                        <a:defRPr/>
                      </a:pPr>
                      <a:r>
                        <a:rPr lang="en-US" sz="3199" b="true">
                          <a:solidFill>
                            <a:srgbClr val="000000"/>
                          </a:solidFill>
                          <a:latin typeface="Neue Machina Ultra-Bold"/>
                          <a:ea typeface="Neue Machina Ultra-Bold"/>
                          <a:cs typeface="Neue Machina Ultra-Bold"/>
                          <a:sym typeface="Neue Machina Ultra-Bold"/>
                        </a:rPr>
                        <a:t>Model and Processing Limitations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AD9FF"/>
                    </a:solidFill>
                  </a:tcPr>
                </a:tc>
                <a:tc>
                  <a:txBody>
                    <a:bodyPr anchor="t" rtlCol="false"/>
                    <a:lstStyle/>
                    <a:p>
                      <a:pPr algn="l">
                        <a:lnSpc>
                          <a:spcPts val="4479"/>
                        </a:lnSpc>
                        <a:defRPr/>
                      </a:pPr>
                      <a:r>
                        <a:rPr lang="en-US" sz="3199" b="true">
                          <a:solidFill>
                            <a:srgbClr val="000000"/>
                          </a:solidFill>
                          <a:latin typeface="Neue Machina Ultra-Bold"/>
                          <a:ea typeface="Neue Machina Ultra-Bold"/>
                          <a:cs typeface="Neue Machina Ultra-Bold"/>
                          <a:sym typeface="Neue Machina Ultra-Bold"/>
                        </a:rPr>
                        <a:t>System &amp; Deployment Limitations:</a:t>
                      </a:r>
                      <a:endParaRPr lang="en-US" sz="1100"/>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1D1"/>
                    </a:solidFill>
                  </a:tcPr>
                </a:tc>
              </a:tr>
              <a:tr h="3271838">
                <a:tc>
                  <a:txBody>
                    <a:bodyPr anchor="t" rtlCol="false"/>
                    <a:lstStyle/>
                    <a:p>
                      <a:pPr algn="l">
                        <a:lnSpc>
                          <a:spcPts val="3739"/>
                        </a:lnSpc>
                        <a:defRPr/>
                      </a:pPr>
                      <a:r>
                        <a:rPr lang="en-US" sz="2199">
                          <a:solidFill>
                            <a:srgbClr val="000000"/>
                          </a:solidFill>
                          <a:latin typeface="Neue Machina"/>
                          <a:ea typeface="Neue Machina"/>
                          <a:cs typeface="Neue Machina"/>
                          <a:sym typeface="Neue Machina"/>
                        </a:rPr>
                        <a:t>CNN has test accuracy (90%) and high i</a:t>
                      </a:r>
                      <a:r>
                        <a:rPr lang="en-US" sz="2199">
                          <a:solidFill>
                            <a:srgbClr val="000000"/>
                          </a:solidFill>
                          <a:latin typeface="Neue Machina"/>
                          <a:ea typeface="Neue Machina"/>
                          <a:cs typeface="Neue Machina"/>
                          <a:sym typeface="Neue Machina"/>
                        </a:rPr>
                        <a:t>nference time</a:t>
                      </a:r>
                      <a:endParaRPr lang="en-US" sz="1100"/>
                    </a:p>
                    <a:p>
                      <a:pPr algn="l">
                        <a:lnSpc>
                          <a:spcPts val="3739"/>
                        </a:lnSpc>
                      </a:pPr>
                      <a:r>
                        <a:rPr lang="en-US" sz="2199">
                          <a:solidFill>
                            <a:srgbClr val="000000"/>
                          </a:solidFill>
                          <a:latin typeface="Neue Machina"/>
                          <a:ea typeface="Neue Machina"/>
                          <a:cs typeface="Neue Machina"/>
                          <a:sym typeface="Neue Machina"/>
                        </a:rPr>
                        <a:t>Gun detection recall is moderate (52.5%)</a:t>
                      </a:r>
                    </a:p>
                    <a:p>
                      <a:pPr algn="l">
                        <a:lnSpc>
                          <a:spcPts val="3739"/>
                        </a:lnSpc>
                      </a:pPr>
                      <a:r>
                        <a:rPr lang="en-US" sz="2199">
                          <a:solidFill>
                            <a:srgbClr val="000000"/>
                          </a:solidFill>
                          <a:latin typeface="Neue Machina"/>
                          <a:ea typeface="Neue Machina"/>
                          <a:cs typeface="Neue Machina"/>
                          <a:sym typeface="Neue Machina"/>
                        </a:rPr>
                        <a:t>Our models </a:t>
                      </a:r>
                      <a:r>
                        <a:rPr lang="en-US" sz="2199">
                          <a:solidFill>
                            <a:srgbClr val="000000"/>
                          </a:solidFill>
                          <a:latin typeface="Neue Machina"/>
                          <a:ea typeface="Neue Machina"/>
                          <a:cs typeface="Neue Machina"/>
                          <a:sym typeface="Neue Machina"/>
                        </a:rPr>
                        <a:t>require 11.3GB GPU memory</a:t>
                      </a:r>
                    </a:p>
                    <a:p>
                      <a:pPr algn="l">
                        <a:lnSpc>
                          <a:spcPts val="3739"/>
                        </a:lnSpc>
                      </a:pPr>
                      <a:r>
                        <a:rPr lang="en-US" sz="2199">
                          <a:solidFill>
                            <a:srgbClr val="000000"/>
                          </a:solidFill>
                          <a:latin typeface="Neue Machina"/>
                          <a:ea typeface="Neue Machina"/>
                          <a:cs typeface="Neue Machina"/>
                          <a:sym typeface="Neue Machina"/>
                        </a:rPr>
                        <a:t>Limited frame rate and format support</a:t>
                      </a:r>
                    </a:p>
                    <a:p>
                      <a:pPr algn="l">
                        <a:lnSpc>
                          <a:spcPts val="3739"/>
                        </a:lnSpc>
                      </a:pP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AD9FF"/>
                    </a:solidFill>
                  </a:tcPr>
                </a:tc>
                <a:tc>
                  <a:txBody>
                    <a:bodyPr anchor="t" rtlCol="false"/>
                    <a:lstStyle/>
                    <a:p>
                      <a:pPr algn="l">
                        <a:lnSpc>
                          <a:spcPts val="3739"/>
                        </a:lnSpc>
                        <a:defRPr/>
                      </a:pPr>
                      <a:r>
                        <a:rPr lang="en-US" sz="2199">
                          <a:solidFill>
                            <a:srgbClr val="000000"/>
                          </a:solidFill>
                          <a:latin typeface="Neue Machina"/>
                          <a:ea typeface="Neue Machina"/>
                          <a:cs typeface="Neue Machina"/>
                          <a:sym typeface="Neue Machina"/>
                        </a:rPr>
                        <a:t>Real-time streaming and need scaling support</a:t>
                      </a:r>
                      <a:endParaRPr lang="en-US" sz="1100"/>
                    </a:p>
                    <a:p>
                      <a:pPr algn="l">
                        <a:lnSpc>
                          <a:spcPts val="3739"/>
                        </a:lnSpc>
                      </a:pPr>
                      <a:r>
                        <a:rPr lang="en-US" sz="2199">
                          <a:solidFill>
                            <a:srgbClr val="000000"/>
                          </a:solidFill>
                          <a:latin typeface="Neue Machina"/>
                          <a:ea typeface="Neue Machina"/>
                          <a:cs typeface="Neue Machina"/>
                          <a:sym typeface="Neue Machina"/>
                        </a:rPr>
                        <a:t>Single-threaded video processing</a:t>
                      </a:r>
                    </a:p>
                    <a:p>
                      <a:pPr algn="l">
                        <a:lnSpc>
                          <a:spcPts val="3739"/>
                        </a:lnSpc>
                      </a:pPr>
                      <a:r>
                        <a:rPr lang="en-US" sz="2199">
                          <a:solidFill>
                            <a:srgbClr val="000000"/>
                          </a:solidFill>
                          <a:latin typeface="Neue Machina"/>
                          <a:ea typeface="Neue Machina"/>
                          <a:cs typeface="Neue Machina"/>
                          <a:sym typeface="Neue Machina"/>
                        </a:rPr>
                        <a:t>Fixed confidence thresholds and no dynamic tuning</a:t>
                      </a:r>
                    </a:p>
                    <a:p>
                      <a:pPr algn="l">
                        <a:lnSpc>
                          <a:spcPts val="3739"/>
                        </a:lnSpc>
                      </a:pPr>
                      <a:r>
                        <a:rPr lang="en-US" sz="2199">
                          <a:solidFill>
                            <a:srgbClr val="000000"/>
                          </a:solidFill>
                          <a:latin typeface="Neue Machina"/>
                          <a:ea typeface="Neue Machina"/>
                          <a:cs typeface="Neue Machina"/>
                          <a:sym typeface="Neue Machina"/>
                        </a:rPr>
                        <a:t>Basic security and error handling</a:t>
                      </a:r>
                    </a:p>
                    <a:p>
                      <a:pPr algn="l">
                        <a:lnSpc>
                          <a:spcPts val="3739"/>
                        </a:lnSpc>
                      </a:pPr>
                      <a:r>
                        <a:rPr lang="en-US" sz="2199">
                          <a:solidFill>
                            <a:srgbClr val="000000"/>
                          </a:solidFill>
                          <a:latin typeface="Neue Machina"/>
                          <a:ea typeface="Neue Machina"/>
                          <a:cs typeface="Neue Machina"/>
                          <a:sym typeface="Neue Machina"/>
                        </a:rPr>
                        <a:t>Requires CUDA GPU for full performance</a:t>
                      </a:r>
                    </a:p>
                    <a:p>
                      <a:pPr algn="l">
                        <a:lnSpc>
                          <a:spcPts val="3739"/>
                        </a:lnSpc>
                      </a:pPr>
                    </a:p>
                  </a:txBody>
                  <a:tcPr marL="190500" marR="190500" marT="190500" marB="190500"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D1D1"/>
                    </a:solidFill>
                  </a:tcPr>
                </a:tc>
              </a:tr>
            </a:tbl>
          </a:graphicData>
        </a:graphic>
      </p:graphicFrame>
      <p:sp>
        <p:nvSpPr>
          <p:cNvPr name="TextBox 4" id="4"/>
          <p:cNvSpPr txBox="true"/>
          <p:nvPr/>
        </p:nvSpPr>
        <p:spPr>
          <a:xfrm rot="0">
            <a:off x="1028700" y="874339"/>
            <a:ext cx="14483524"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Chal</a:t>
            </a:r>
            <a:r>
              <a:rPr lang="en-US" sz="6000" b="true">
                <a:solidFill>
                  <a:srgbClr val="000000"/>
                </a:solidFill>
                <a:latin typeface="Neue Machina Ultra-Bold"/>
                <a:ea typeface="Neue Machina Ultra-Bold"/>
                <a:cs typeface="Neue Machina Ultra-Bold"/>
                <a:sym typeface="Neue Machina Ultra-Bold"/>
              </a:rPr>
              <a:t>lenges and Limitations</a:t>
            </a:r>
          </a:p>
        </p:txBody>
      </p:sp>
      <p:sp>
        <p:nvSpPr>
          <p:cNvPr name="AutoShape 5" id="5"/>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6" id="6"/>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5"/>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grpSp>
        <p:nvGrpSpPr>
          <p:cNvPr name="Group 2" id="2"/>
          <p:cNvGrpSpPr/>
          <p:nvPr/>
        </p:nvGrpSpPr>
        <p:grpSpPr>
          <a:xfrm rot="0">
            <a:off x="8189797" y="2057400"/>
            <a:ext cx="12333198" cy="8229600"/>
            <a:chOff x="0" y="0"/>
            <a:chExt cx="16444264" cy="10972800"/>
          </a:xfrm>
        </p:grpSpPr>
        <p:sp>
          <p:nvSpPr>
            <p:cNvPr name="Freeform 3" id="3"/>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7" id="7"/>
          <p:cNvGrpSpPr/>
          <p:nvPr/>
        </p:nvGrpSpPr>
        <p:grpSpPr>
          <a:xfrm rot="0">
            <a:off x="0" y="2057400"/>
            <a:ext cx="12333198" cy="8229600"/>
            <a:chOff x="0" y="0"/>
            <a:chExt cx="16444264" cy="10972800"/>
          </a:xfrm>
        </p:grpSpPr>
        <p:sp>
          <p:nvSpPr>
            <p:cNvPr name="Freeform 8" id="8"/>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AutoShape 12" id="12"/>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13" id="13"/>
          <p:cNvSpPr txBox="true"/>
          <p:nvPr/>
        </p:nvSpPr>
        <p:spPr>
          <a:xfrm rot="0">
            <a:off x="764112" y="9467850"/>
            <a:ext cx="380381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grpSp>
        <p:nvGrpSpPr>
          <p:cNvPr name="Group 14" id="14"/>
          <p:cNvGrpSpPr/>
          <p:nvPr/>
        </p:nvGrpSpPr>
        <p:grpSpPr>
          <a:xfrm rot="0">
            <a:off x="0" y="-6172200"/>
            <a:ext cx="12333198" cy="8229600"/>
            <a:chOff x="0" y="0"/>
            <a:chExt cx="16444264" cy="10972800"/>
          </a:xfrm>
        </p:grpSpPr>
        <p:sp>
          <p:nvSpPr>
            <p:cNvPr name="Freeform 15" id="15"/>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9" id="19"/>
          <p:cNvGrpSpPr/>
          <p:nvPr/>
        </p:nvGrpSpPr>
        <p:grpSpPr>
          <a:xfrm rot="0">
            <a:off x="10868009" y="0"/>
            <a:ext cx="7419991" cy="8829743"/>
            <a:chOff x="0" y="0"/>
            <a:chExt cx="9893321" cy="11772990"/>
          </a:xfrm>
        </p:grpSpPr>
        <p:pic>
          <p:nvPicPr>
            <p:cNvPr name="Picture 20" id="20"/>
            <p:cNvPicPr>
              <a:picLocks noChangeAspect="true"/>
            </p:cNvPicPr>
            <p:nvPr/>
          </p:nvPicPr>
          <p:blipFill>
            <a:blip r:embed="rId7"/>
            <a:srcRect l="7982" t="0" r="7982" b="0"/>
            <a:stretch>
              <a:fillRect/>
            </a:stretch>
          </p:blipFill>
          <p:spPr>
            <a:xfrm flipH="false" flipV="false">
              <a:off x="0" y="0"/>
              <a:ext cx="9893321" cy="11772990"/>
            </a:xfrm>
            <a:prstGeom prst="rect">
              <a:avLst/>
            </a:prstGeom>
          </p:spPr>
        </p:pic>
      </p:grpSp>
      <p:sp>
        <p:nvSpPr>
          <p:cNvPr name="TextBox 21" id="21"/>
          <p:cNvSpPr txBox="true"/>
          <p:nvPr/>
        </p:nvSpPr>
        <p:spPr>
          <a:xfrm rot="0">
            <a:off x="1028700" y="2047848"/>
            <a:ext cx="8509965" cy="923925"/>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P</a:t>
            </a:r>
            <a:r>
              <a:rPr lang="en-US" sz="6000" b="true">
                <a:solidFill>
                  <a:srgbClr val="000000"/>
                </a:solidFill>
                <a:latin typeface="Neue Machina Ultra-Bold"/>
                <a:ea typeface="Neue Machina Ultra-Bold"/>
                <a:cs typeface="Neue Machina Ultra-Bold"/>
                <a:sym typeface="Neue Machina Ultra-Bold"/>
              </a:rPr>
              <a:t>roblem Statement:</a:t>
            </a:r>
          </a:p>
        </p:txBody>
      </p:sp>
      <p:sp>
        <p:nvSpPr>
          <p:cNvPr name="TextBox 22" id="22"/>
          <p:cNvSpPr txBox="true"/>
          <p:nvPr/>
        </p:nvSpPr>
        <p:spPr>
          <a:xfrm rot="0">
            <a:off x="764112" y="3620434"/>
            <a:ext cx="9253401" cy="3175635"/>
          </a:xfrm>
          <a:prstGeom prst="rect">
            <a:avLst/>
          </a:prstGeom>
        </p:spPr>
        <p:txBody>
          <a:bodyPr anchor="t" rtlCol="false" tIns="0" lIns="0" bIns="0" rIns="0">
            <a:spAutoFit/>
          </a:bodyPr>
          <a:lstStyle/>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Manual monitoring is slow, inconsistent, and costly</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Human fatigue causes missed or false alerts</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Real-time detection is not scalable</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Security teams are overwhelmed by video volume</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The growing volume of digital and CCTV footage overwhelms human monitoring capacity.</a:t>
            </a:r>
          </a:p>
        </p:txBody>
      </p:sp>
      <p:grpSp>
        <p:nvGrpSpPr>
          <p:cNvPr name="Group 23" id="23"/>
          <p:cNvGrpSpPr/>
          <p:nvPr/>
        </p:nvGrpSpPr>
        <p:grpSpPr>
          <a:xfrm rot="0">
            <a:off x="14759065" y="9223992"/>
            <a:ext cx="2826736" cy="794421"/>
            <a:chOff x="0" y="0"/>
            <a:chExt cx="3768981" cy="1059228"/>
          </a:xfrm>
        </p:grpSpPr>
        <p:sp>
          <p:nvSpPr>
            <p:cNvPr name="Freeform 24" id="24"/>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8"/>
              <a:stretch>
                <a:fillRect l="0" t="0" r="0" b="0"/>
              </a:stretch>
            </a:blipFill>
          </p:spPr>
        </p:sp>
        <p:sp>
          <p:nvSpPr>
            <p:cNvPr name="TextBox 25" id="25"/>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true" rot="0">
            <a:off x="-94810" y="-258716"/>
            <a:ext cx="18477620" cy="10804432"/>
          </a:xfrm>
          <a:custGeom>
            <a:avLst/>
            <a:gdLst/>
            <a:ahLst/>
            <a:cxnLst/>
            <a:rect r="r" b="b" t="t" l="l"/>
            <a:pathLst>
              <a:path h="10804432" w="18477620">
                <a:moveTo>
                  <a:pt x="0" y="10804432"/>
                </a:moveTo>
                <a:lnTo>
                  <a:pt x="18477620" y="10804432"/>
                </a:lnTo>
                <a:lnTo>
                  <a:pt x="18477620" y="0"/>
                </a:lnTo>
                <a:lnTo>
                  <a:pt x="0" y="0"/>
                </a:lnTo>
                <a:lnTo>
                  <a:pt x="0" y="10804432"/>
                </a:lnTo>
                <a:close/>
              </a:path>
            </a:pathLst>
          </a:custGeom>
          <a:blipFill>
            <a:blip r:embed="rId3">
              <a:extLst>
                <a:ext uri="{96DAC541-7B7A-43D3-8B79-37D633B846F1}">
                  <asvg:svgBlip xmlns:asvg="http://schemas.microsoft.com/office/drawing/2016/SVG/main" r:embed="rId4"/>
                </a:ext>
              </a:extLst>
            </a:blip>
            <a:stretch>
              <a:fillRect l="0" t="-71018" r="0" b="0"/>
            </a:stretch>
          </a:blipFill>
        </p:spPr>
      </p:sp>
      <p:grpSp>
        <p:nvGrpSpPr>
          <p:cNvPr name="Group 3" id="3"/>
          <p:cNvGrpSpPr/>
          <p:nvPr/>
        </p:nvGrpSpPr>
        <p:grpSpPr>
          <a:xfrm rot="0">
            <a:off x="5444982" y="2550054"/>
            <a:ext cx="7398036" cy="2403169"/>
            <a:chOff x="0" y="0"/>
            <a:chExt cx="1706706" cy="554404"/>
          </a:xfrm>
        </p:grpSpPr>
        <p:sp>
          <p:nvSpPr>
            <p:cNvPr name="Freeform 4" id="4"/>
            <p:cNvSpPr/>
            <p:nvPr/>
          </p:nvSpPr>
          <p:spPr>
            <a:xfrm flipH="false" flipV="false" rot="0">
              <a:off x="0" y="0"/>
              <a:ext cx="1706706" cy="554404"/>
            </a:xfrm>
            <a:custGeom>
              <a:avLst/>
              <a:gdLst/>
              <a:ahLst/>
              <a:cxnLst/>
              <a:rect r="r" b="b" t="t" l="l"/>
              <a:pathLst>
                <a:path h="554404" w="1706706">
                  <a:moveTo>
                    <a:pt x="62789" y="0"/>
                  </a:moveTo>
                  <a:lnTo>
                    <a:pt x="1643917" y="0"/>
                  </a:lnTo>
                  <a:cubicBezTo>
                    <a:pt x="1678594" y="0"/>
                    <a:pt x="1706706" y="28112"/>
                    <a:pt x="1706706" y="62789"/>
                  </a:cubicBezTo>
                  <a:lnTo>
                    <a:pt x="1706706" y="491615"/>
                  </a:lnTo>
                  <a:cubicBezTo>
                    <a:pt x="1706706" y="526293"/>
                    <a:pt x="1678594" y="554404"/>
                    <a:pt x="1643917" y="554404"/>
                  </a:cubicBezTo>
                  <a:lnTo>
                    <a:pt x="62789" y="554404"/>
                  </a:lnTo>
                  <a:cubicBezTo>
                    <a:pt x="46136" y="554404"/>
                    <a:pt x="30166" y="547789"/>
                    <a:pt x="18390" y="536014"/>
                  </a:cubicBezTo>
                  <a:cubicBezTo>
                    <a:pt x="6615" y="524238"/>
                    <a:pt x="0" y="508268"/>
                    <a:pt x="0" y="491615"/>
                  </a:cubicBezTo>
                  <a:lnTo>
                    <a:pt x="0" y="62789"/>
                  </a:lnTo>
                  <a:cubicBezTo>
                    <a:pt x="0" y="28112"/>
                    <a:pt x="28112" y="0"/>
                    <a:pt x="62789" y="0"/>
                  </a:cubicBezTo>
                  <a:close/>
                </a:path>
              </a:pathLst>
            </a:custGeom>
            <a:solidFill>
              <a:srgbClr val="C1FFB6"/>
            </a:solidFill>
            <a:ln w="19050" cap="rnd">
              <a:solidFill>
                <a:srgbClr val="000000"/>
              </a:solidFill>
              <a:prstDash val="solid"/>
              <a:round/>
            </a:ln>
          </p:spPr>
        </p:sp>
        <p:sp>
          <p:nvSpPr>
            <p:cNvPr name="TextBox 5" id="5"/>
            <p:cNvSpPr txBox="true"/>
            <p:nvPr/>
          </p:nvSpPr>
          <p:spPr>
            <a:xfrm>
              <a:off x="0" y="-57150"/>
              <a:ext cx="1706706" cy="611554"/>
            </a:xfrm>
            <a:prstGeom prst="rect">
              <a:avLst/>
            </a:prstGeom>
          </p:spPr>
          <p:txBody>
            <a:bodyPr anchor="ctr" rtlCol="false" tIns="254000" lIns="254000" bIns="254000" rIns="254000"/>
            <a:lstStyle/>
            <a:p>
              <a:pPr algn="ctr">
                <a:lnSpc>
                  <a:spcPts val="3499"/>
                </a:lnSpc>
              </a:pPr>
            </a:p>
          </p:txBody>
        </p:sp>
      </p:grpSp>
      <p:grpSp>
        <p:nvGrpSpPr>
          <p:cNvPr name="Group 6" id="6"/>
          <p:cNvGrpSpPr/>
          <p:nvPr/>
        </p:nvGrpSpPr>
        <p:grpSpPr>
          <a:xfrm rot="0">
            <a:off x="2080319" y="5508362"/>
            <a:ext cx="6274238" cy="2766242"/>
            <a:chOff x="0" y="0"/>
            <a:chExt cx="1447449" cy="638164"/>
          </a:xfrm>
        </p:grpSpPr>
        <p:sp>
          <p:nvSpPr>
            <p:cNvPr name="Freeform 7" id="7"/>
            <p:cNvSpPr/>
            <p:nvPr/>
          </p:nvSpPr>
          <p:spPr>
            <a:xfrm flipH="false" flipV="false" rot="0">
              <a:off x="0" y="0"/>
              <a:ext cx="1447449" cy="638164"/>
            </a:xfrm>
            <a:custGeom>
              <a:avLst/>
              <a:gdLst/>
              <a:ahLst/>
              <a:cxnLst/>
              <a:rect r="r" b="b" t="t" l="l"/>
              <a:pathLst>
                <a:path h="638164" w="1447449">
                  <a:moveTo>
                    <a:pt x="74035" y="0"/>
                  </a:moveTo>
                  <a:lnTo>
                    <a:pt x="1373414" y="0"/>
                  </a:lnTo>
                  <a:cubicBezTo>
                    <a:pt x="1393049" y="0"/>
                    <a:pt x="1411880" y="7800"/>
                    <a:pt x="1425765" y="21684"/>
                  </a:cubicBezTo>
                  <a:cubicBezTo>
                    <a:pt x="1439649" y="35569"/>
                    <a:pt x="1447449" y="54400"/>
                    <a:pt x="1447449" y="74035"/>
                  </a:cubicBezTo>
                  <a:lnTo>
                    <a:pt x="1447449" y="564129"/>
                  </a:lnTo>
                  <a:cubicBezTo>
                    <a:pt x="1447449" y="583764"/>
                    <a:pt x="1439649" y="602595"/>
                    <a:pt x="1425765" y="616480"/>
                  </a:cubicBezTo>
                  <a:cubicBezTo>
                    <a:pt x="1411880" y="630364"/>
                    <a:pt x="1393049" y="638164"/>
                    <a:pt x="1373414" y="638164"/>
                  </a:cubicBezTo>
                  <a:lnTo>
                    <a:pt x="74035" y="638164"/>
                  </a:lnTo>
                  <a:cubicBezTo>
                    <a:pt x="54400" y="638164"/>
                    <a:pt x="35569" y="630364"/>
                    <a:pt x="21684" y="616480"/>
                  </a:cubicBezTo>
                  <a:cubicBezTo>
                    <a:pt x="7800" y="602595"/>
                    <a:pt x="0" y="583764"/>
                    <a:pt x="0" y="564129"/>
                  </a:cubicBezTo>
                  <a:lnTo>
                    <a:pt x="0" y="74035"/>
                  </a:lnTo>
                  <a:cubicBezTo>
                    <a:pt x="0" y="54400"/>
                    <a:pt x="7800" y="35569"/>
                    <a:pt x="21684" y="21684"/>
                  </a:cubicBezTo>
                  <a:cubicBezTo>
                    <a:pt x="35569" y="7800"/>
                    <a:pt x="54400" y="0"/>
                    <a:pt x="74035" y="0"/>
                  </a:cubicBezTo>
                  <a:close/>
                </a:path>
              </a:pathLst>
            </a:custGeom>
            <a:solidFill>
              <a:srgbClr val="FFDAB7"/>
            </a:solidFill>
            <a:ln w="19050" cap="rnd">
              <a:solidFill>
                <a:srgbClr val="000000"/>
              </a:solidFill>
              <a:prstDash val="solid"/>
              <a:round/>
            </a:ln>
          </p:spPr>
        </p:sp>
        <p:sp>
          <p:nvSpPr>
            <p:cNvPr name="TextBox 8" id="8"/>
            <p:cNvSpPr txBox="true"/>
            <p:nvPr/>
          </p:nvSpPr>
          <p:spPr>
            <a:xfrm>
              <a:off x="0" y="-57150"/>
              <a:ext cx="1447449" cy="695314"/>
            </a:xfrm>
            <a:prstGeom prst="rect">
              <a:avLst/>
            </a:prstGeom>
          </p:spPr>
          <p:txBody>
            <a:bodyPr anchor="ctr" rtlCol="false" tIns="254000" lIns="254000" bIns="254000" rIns="254000"/>
            <a:lstStyle/>
            <a:p>
              <a:pPr algn="ctr">
                <a:lnSpc>
                  <a:spcPts val="3499"/>
                </a:lnSpc>
              </a:pPr>
            </a:p>
          </p:txBody>
        </p:sp>
      </p:grpSp>
      <p:grpSp>
        <p:nvGrpSpPr>
          <p:cNvPr name="Group 9" id="9"/>
          <p:cNvGrpSpPr/>
          <p:nvPr/>
        </p:nvGrpSpPr>
        <p:grpSpPr>
          <a:xfrm rot="0">
            <a:off x="9933443" y="5508362"/>
            <a:ext cx="6274238" cy="2766242"/>
            <a:chOff x="0" y="0"/>
            <a:chExt cx="1447449" cy="638164"/>
          </a:xfrm>
        </p:grpSpPr>
        <p:sp>
          <p:nvSpPr>
            <p:cNvPr name="Freeform 10" id="10"/>
            <p:cNvSpPr/>
            <p:nvPr/>
          </p:nvSpPr>
          <p:spPr>
            <a:xfrm flipH="false" flipV="false" rot="0">
              <a:off x="0" y="0"/>
              <a:ext cx="1447449" cy="638164"/>
            </a:xfrm>
            <a:custGeom>
              <a:avLst/>
              <a:gdLst/>
              <a:ahLst/>
              <a:cxnLst/>
              <a:rect r="r" b="b" t="t" l="l"/>
              <a:pathLst>
                <a:path h="638164" w="1447449">
                  <a:moveTo>
                    <a:pt x="74035" y="0"/>
                  </a:moveTo>
                  <a:lnTo>
                    <a:pt x="1373414" y="0"/>
                  </a:lnTo>
                  <a:cubicBezTo>
                    <a:pt x="1393049" y="0"/>
                    <a:pt x="1411880" y="7800"/>
                    <a:pt x="1425765" y="21684"/>
                  </a:cubicBezTo>
                  <a:cubicBezTo>
                    <a:pt x="1439649" y="35569"/>
                    <a:pt x="1447449" y="54400"/>
                    <a:pt x="1447449" y="74035"/>
                  </a:cubicBezTo>
                  <a:lnTo>
                    <a:pt x="1447449" y="564129"/>
                  </a:lnTo>
                  <a:cubicBezTo>
                    <a:pt x="1447449" y="583764"/>
                    <a:pt x="1439649" y="602595"/>
                    <a:pt x="1425765" y="616480"/>
                  </a:cubicBezTo>
                  <a:cubicBezTo>
                    <a:pt x="1411880" y="630364"/>
                    <a:pt x="1393049" y="638164"/>
                    <a:pt x="1373414" y="638164"/>
                  </a:cubicBezTo>
                  <a:lnTo>
                    <a:pt x="74035" y="638164"/>
                  </a:lnTo>
                  <a:cubicBezTo>
                    <a:pt x="54400" y="638164"/>
                    <a:pt x="35569" y="630364"/>
                    <a:pt x="21684" y="616480"/>
                  </a:cubicBezTo>
                  <a:cubicBezTo>
                    <a:pt x="7800" y="602595"/>
                    <a:pt x="0" y="583764"/>
                    <a:pt x="0" y="564129"/>
                  </a:cubicBezTo>
                  <a:lnTo>
                    <a:pt x="0" y="74035"/>
                  </a:lnTo>
                  <a:cubicBezTo>
                    <a:pt x="0" y="54400"/>
                    <a:pt x="7800" y="35569"/>
                    <a:pt x="21684" y="21684"/>
                  </a:cubicBezTo>
                  <a:cubicBezTo>
                    <a:pt x="35569" y="7800"/>
                    <a:pt x="54400" y="0"/>
                    <a:pt x="74035" y="0"/>
                  </a:cubicBezTo>
                  <a:close/>
                </a:path>
              </a:pathLst>
            </a:custGeom>
            <a:solidFill>
              <a:srgbClr val="DAD9FF"/>
            </a:solidFill>
            <a:ln w="19050" cap="rnd">
              <a:solidFill>
                <a:srgbClr val="000000"/>
              </a:solidFill>
              <a:prstDash val="solid"/>
              <a:round/>
            </a:ln>
          </p:spPr>
        </p:sp>
        <p:sp>
          <p:nvSpPr>
            <p:cNvPr name="TextBox 11" id="11"/>
            <p:cNvSpPr txBox="true"/>
            <p:nvPr/>
          </p:nvSpPr>
          <p:spPr>
            <a:xfrm>
              <a:off x="0" y="-57150"/>
              <a:ext cx="1447449" cy="695314"/>
            </a:xfrm>
            <a:prstGeom prst="rect">
              <a:avLst/>
            </a:prstGeom>
          </p:spPr>
          <p:txBody>
            <a:bodyPr anchor="ctr" rtlCol="false" tIns="254000" lIns="254000" bIns="254000" rIns="254000"/>
            <a:lstStyle/>
            <a:p>
              <a:pPr algn="ctr">
                <a:lnSpc>
                  <a:spcPts val="3499"/>
                </a:lnSpc>
              </a:pPr>
            </a:p>
          </p:txBody>
        </p:sp>
      </p:grpSp>
      <p:sp>
        <p:nvSpPr>
          <p:cNvPr name="AutoShape 12" id="12"/>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13" id="13"/>
          <p:cNvSpPr txBox="true"/>
          <p:nvPr/>
        </p:nvSpPr>
        <p:spPr>
          <a:xfrm rot="0">
            <a:off x="5717661" y="2949946"/>
            <a:ext cx="3999959" cy="459713"/>
          </a:xfrm>
          <a:prstGeom prst="rect">
            <a:avLst/>
          </a:prstGeom>
        </p:spPr>
        <p:txBody>
          <a:bodyPr anchor="t" rtlCol="false" tIns="0" lIns="0" bIns="0" rIns="0">
            <a:spAutoFit/>
          </a:bodyPr>
          <a:lstStyle/>
          <a:p>
            <a:pPr algn="ctr" rtl="true">
              <a:lnSpc>
                <a:spcPts val="3639"/>
              </a:lnSpc>
              <a:spcBef>
                <a:spcPct val="0"/>
              </a:spcBef>
            </a:pPr>
            <a:r>
              <a:rPr lang="en-US" b="true" sz="2799">
                <a:solidFill>
                  <a:srgbClr val="000000"/>
                </a:solidFill>
                <a:latin typeface="Neue Machina Ultra-Bold"/>
                <a:ea typeface="Neue Machina Ultra-Bold"/>
                <a:cs typeface="Neue Machina Ultra-Bold"/>
                <a:sym typeface="Neue Machina Ultra-Bold"/>
              </a:rPr>
              <a:t>Model</a:t>
            </a:r>
            <a:r>
              <a:rPr lang="en-US" b="true" sz="2799">
                <a:solidFill>
                  <a:srgbClr val="000000"/>
                </a:solidFill>
                <a:latin typeface="Neue Machina Ultra-Bold"/>
                <a:ea typeface="Neue Machina Ultra-Bold"/>
                <a:cs typeface="Neue Machina Ultra-Bold"/>
                <a:sym typeface="Neue Machina Ultra-Bold"/>
              </a:rPr>
              <a:t> Improvements</a:t>
            </a:r>
          </a:p>
        </p:txBody>
      </p:sp>
      <p:sp>
        <p:nvSpPr>
          <p:cNvPr name="TextBox 14" id="14"/>
          <p:cNvSpPr txBox="true"/>
          <p:nvPr/>
        </p:nvSpPr>
        <p:spPr>
          <a:xfrm rot="0">
            <a:off x="2352998" y="5931336"/>
            <a:ext cx="4244172" cy="459713"/>
          </a:xfrm>
          <a:prstGeom prst="rect">
            <a:avLst/>
          </a:prstGeom>
        </p:spPr>
        <p:txBody>
          <a:bodyPr anchor="t" rtlCol="false" tIns="0" lIns="0" bIns="0" rIns="0">
            <a:spAutoFit/>
          </a:bodyPr>
          <a:lstStyle/>
          <a:p>
            <a:pPr algn="ctr" rtl="true">
              <a:lnSpc>
                <a:spcPts val="3639"/>
              </a:lnSpc>
              <a:spcBef>
                <a:spcPct val="0"/>
              </a:spcBef>
            </a:pPr>
            <a:r>
              <a:rPr lang="en-US" b="true" sz="2799">
                <a:solidFill>
                  <a:srgbClr val="000000"/>
                </a:solidFill>
                <a:latin typeface="Neue Machina Ultra-Bold"/>
                <a:ea typeface="Neue Machina Ultra-Bold"/>
                <a:cs typeface="Neue Machina Ultra-Bold"/>
                <a:sym typeface="Neue Machina Ultra-Bold"/>
              </a:rPr>
              <a:t>Syste</a:t>
            </a:r>
            <a:r>
              <a:rPr lang="en-US" b="true" sz="2799">
                <a:solidFill>
                  <a:srgbClr val="000000"/>
                </a:solidFill>
                <a:latin typeface="Neue Machina Ultra-Bold"/>
                <a:ea typeface="Neue Machina Ultra-Bold"/>
                <a:cs typeface="Neue Machina Ultra-Bold"/>
                <a:sym typeface="Neue Machina Ultra-Bold"/>
              </a:rPr>
              <a:t>m Optimizations</a:t>
            </a:r>
          </a:p>
        </p:txBody>
      </p:sp>
      <p:sp>
        <p:nvSpPr>
          <p:cNvPr name="TextBox 15" id="15"/>
          <p:cNvSpPr txBox="true"/>
          <p:nvPr/>
        </p:nvSpPr>
        <p:spPr>
          <a:xfrm rot="0">
            <a:off x="10209668" y="5907930"/>
            <a:ext cx="4442925" cy="459713"/>
          </a:xfrm>
          <a:prstGeom prst="rect">
            <a:avLst/>
          </a:prstGeom>
        </p:spPr>
        <p:txBody>
          <a:bodyPr anchor="t" rtlCol="false" tIns="0" lIns="0" bIns="0" rIns="0">
            <a:spAutoFit/>
          </a:bodyPr>
          <a:lstStyle/>
          <a:p>
            <a:pPr algn="ctr" rtl="true">
              <a:lnSpc>
                <a:spcPts val="3639"/>
              </a:lnSpc>
              <a:spcBef>
                <a:spcPct val="0"/>
              </a:spcBef>
            </a:pPr>
            <a:r>
              <a:rPr lang="en-US" b="true" sz="2799">
                <a:solidFill>
                  <a:srgbClr val="000000"/>
                </a:solidFill>
                <a:latin typeface="Neue Machina Ultra-Bold"/>
                <a:ea typeface="Neue Machina Ultra-Bold"/>
                <a:cs typeface="Neue Machina Ultra-Bold"/>
                <a:sym typeface="Neue Machina Ultra-Bold"/>
              </a:rPr>
              <a:t>Security &amp;</a:t>
            </a:r>
            <a:r>
              <a:rPr lang="en-US" b="true" sz="2799">
                <a:solidFill>
                  <a:srgbClr val="000000"/>
                </a:solidFill>
                <a:latin typeface="Neue Machina Ultra-Bold"/>
                <a:ea typeface="Neue Machina Ultra-Bold"/>
                <a:cs typeface="Neue Machina Ultra-Bold"/>
                <a:sym typeface="Neue Machina Ultra-Bold"/>
              </a:rPr>
              <a:t> Deployment</a:t>
            </a:r>
          </a:p>
        </p:txBody>
      </p:sp>
      <p:sp>
        <p:nvSpPr>
          <p:cNvPr name="TextBox 16" id="16"/>
          <p:cNvSpPr txBox="true"/>
          <p:nvPr/>
        </p:nvSpPr>
        <p:spPr>
          <a:xfrm rot="0">
            <a:off x="5717661" y="3628735"/>
            <a:ext cx="6865982" cy="1076879"/>
          </a:xfrm>
          <a:prstGeom prst="rect">
            <a:avLst/>
          </a:prstGeom>
        </p:spPr>
        <p:txBody>
          <a:bodyPr anchor="t" rtlCol="false" tIns="0" lIns="0" bIns="0" rIns="0">
            <a:spAutoFit/>
          </a:bodyPr>
          <a:lstStyle/>
          <a:p>
            <a:pPr algn="l" rtl="true">
              <a:lnSpc>
                <a:spcPts val="2859"/>
              </a:lnSpc>
            </a:pPr>
            <a:r>
              <a:rPr lang="en-US" sz="2199">
                <a:solidFill>
                  <a:srgbClr val="000000"/>
                </a:solidFill>
                <a:latin typeface="Neue Machina"/>
                <a:ea typeface="Neue Machina"/>
                <a:cs typeface="Neue Machina"/>
                <a:sym typeface="Neue Machina"/>
              </a:rPr>
              <a:t>Multi-class violence detection</a:t>
            </a:r>
          </a:p>
          <a:p>
            <a:pPr algn="l" rtl="true">
              <a:lnSpc>
                <a:spcPts val="2859"/>
              </a:lnSpc>
              <a:spcBef>
                <a:spcPct val="0"/>
              </a:spcBef>
            </a:pPr>
            <a:r>
              <a:rPr lang="en-US" sz="2199">
                <a:solidFill>
                  <a:srgbClr val="000000"/>
                </a:solidFill>
                <a:latin typeface="Neue Machina"/>
                <a:ea typeface="Neue Machina"/>
                <a:cs typeface="Neue Machina"/>
                <a:sym typeface="Neue Machina"/>
              </a:rPr>
              <a:t>Temporal</a:t>
            </a:r>
            <a:r>
              <a:rPr lang="en-US" sz="2199">
                <a:solidFill>
                  <a:srgbClr val="000000"/>
                </a:solidFill>
                <a:latin typeface="Neue Machina"/>
                <a:ea typeface="Neue Machina"/>
                <a:cs typeface="Neue Machina"/>
                <a:sym typeface="Neue Machina"/>
              </a:rPr>
              <a:t> pattern analysis and audio integration</a:t>
            </a:r>
          </a:p>
          <a:p>
            <a:pPr algn="l" rtl="true">
              <a:lnSpc>
                <a:spcPts val="2859"/>
              </a:lnSpc>
              <a:spcBef>
                <a:spcPct val="0"/>
              </a:spcBef>
            </a:pPr>
            <a:r>
              <a:rPr lang="en-US" sz="2199">
                <a:solidFill>
                  <a:srgbClr val="000000"/>
                </a:solidFill>
                <a:latin typeface="Neue Machina"/>
                <a:ea typeface="Neue Machina"/>
                <a:cs typeface="Neue Machina"/>
                <a:sym typeface="Neue Machina"/>
              </a:rPr>
              <a:t>Ensemble and self-learning models</a:t>
            </a:r>
          </a:p>
        </p:txBody>
      </p:sp>
      <p:sp>
        <p:nvSpPr>
          <p:cNvPr name="TextBox 17" id="17"/>
          <p:cNvSpPr txBox="true"/>
          <p:nvPr/>
        </p:nvSpPr>
        <p:spPr>
          <a:xfrm rot="0">
            <a:off x="2352998" y="6718652"/>
            <a:ext cx="5828630" cy="1076879"/>
          </a:xfrm>
          <a:prstGeom prst="rect">
            <a:avLst/>
          </a:prstGeom>
        </p:spPr>
        <p:txBody>
          <a:bodyPr anchor="t" rtlCol="false" tIns="0" lIns="0" bIns="0" rIns="0">
            <a:spAutoFit/>
          </a:bodyPr>
          <a:lstStyle/>
          <a:p>
            <a:pPr algn="l" rtl="true">
              <a:lnSpc>
                <a:spcPts val="2859"/>
              </a:lnSpc>
            </a:pPr>
            <a:r>
              <a:rPr lang="en-US" sz="2199">
                <a:solidFill>
                  <a:srgbClr val="000000"/>
                </a:solidFill>
                <a:latin typeface="Neue Machina"/>
                <a:ea typeface="Neue Machina"/>
                <a:cs typeface="Neue Machina"/>
                <a:sym typeface="Neue Machina"/>
              </a:rPr>
              <a:t>Parallel &amp; batch video processing</a:t>
            </a:r>
          </a:p>
          <a:p>
            <a:pPr algn="l" rtl="true">
              <a:lnSpc>
                <a:spcPts val="2859"/>
              </a:lnSpc>
              <a:spcBef>
                <a:spcPct val="0"/>
              </a:spcBef>
            </a:pPr>
            <a:r>
              <a:rPr lang="en-US" sz="2199">
                <a:solidFill>
                  <a:srgbClr val="000000"/>
                </a:solidFill>
                <a:latin typeface="Neue Machina"/>
                <a:ea typeface="Neue Machina"/>
                <a:cs typeface="Neue Machina"/>
                <a:sym typeface="Neue Machina"/>
              </a:rPr>
              <a:t>Real-time</a:t>
            </a:r>
            <a:r>
              <a:rPr lang="en-US" sz="2199">
                <a:solidFill>
                  <a:srgbClr val="000000"/>
                </a:solidFill>
                <a:latin typeface="Neue Machina"/>
                <a:ea typeface="Neue Machina"/>
                <a:cs typeface="Neue Machina"/>
                <a:sym typeface="Neue Machina"/>
              </a:rPr>
              <a:t> monitoring and model tuning</a:t>
            </a:r>
          </a:p>
          <a:p>
            <a:pPr algn="l" rtl="true">
              <a:lnSpc>
                <a:spcPts val="2859"/>
              </a:lnSpc>
              <a:spcBef>
                <a:spcPct val="0"/>
              </a:spcBef>
            </a:pPr>
            <a:r>
              <a:rPr lang="en-US" sz="2199">
                <a:solidFill>
                  <a:srgbClr val="000000"/>
                </a:solidFill>
                <a:latin typeface="Neue Machina"/>
                <a:ea typeface="Neue Machina"/>
                <a:cs typeface="Neue Machina"/>
                <a:sym typeface="Neue Machina"/>
              </a:rPr>
              <a:t>Mobile apps &amp; customizable dashboards</a:t>
            </a:r>
          </a:p>
        </p:txBody>
      </p:sp>
      <p:sp>
        <p:nvSpPr>
          <p:cNvPr name="TextBox 18" id="18"/>
          <p:cNvSpPr txBox="true"/>
          <p:nvPr/>
        </p:nvSpPr>
        <p:spPr>
          <a:xfrm rot="0">
            <a:off x="10209668" y="6746167"/>
            <a:ext cx="5062014" cy="1076879"/>
          </a:xfrm>
          <a:prstGeom prst="rect">
            <a:avLst/>
          </a:prstGeom>
        </p:spPr>
        <p:txBody>
          <a:bodyPr anchor="t" rtlCol="false" tIns="0" lIns="0" bIns="0" rIns="0">
            <a:spAutoFit/>
          </a:bodyPr>
          <a:lstStyle/>
          <a:p>
            <a:pPr algn="l" rtl="true">
              <a:lnSpc>
                <a:spcPts val="2859"/>
              </a:lnSpc>
              <a:spcBef>
                <a:spcPct val="0"/>
              </a:spcBef>
            </a:pPr>
            <a:r>
              <a:rPr lang="en-US" sz="2199">
                <a:solidFill>
                  <a:srgbClr val="000000"/>
                </a:solidFill>
                <a:latin typeface="Neue Machina"/>
                <a:ea typeface="Neue Machina"/>
                <a:cs typeface="Neue Machina"/>
                <a:sym typeface="Neue Machina"/>
              </a:rPr>
              <a:t>End-to-</a:t>
            </a:r>
            <a:r>
              <a:rPr lang="en-US" sz="2199">
                <a:solidFill>
                  <a:srgbClr val="000000"/>
                </a:solidFill>
                <a:latin typeface="Neue Machina"/>
                <a:ea typeface="Neue Machina"/>
                <a:cs typeface="Neue Machina"/>
                <a:sym typeface="Neue Machina"/>
              </a:rPr>
              <a:t>end encryption</a:t>
            </a:r>
          </a:p>
          <a:p>
            <a:pPr algn="just">
              <a:lnSpc>
                <a:spcPts val="2859"/>
              </a:lnSpc>
              <a:spcBef>
                <a:spcPct val="0"/>
              </a:spcBef>
            </a:pPr>
            <a:r>
              <a:rPr lang="en-US" sz="2199">
                <a:solidFill>
                  <a:srgbClr val="000000"/>
                </a:solidFill>
                <a:latin typeface="Neue Machina"/>
                <a:ea typeface="Neue Machina"/>
                <a:cs typeface="Neue Machina"/>
                <a:sym typeface="Neue Machina"/>
              </a:rPr>
              <a:t>Secure user authentication</a:t>
            </a:r>
          </a:p>
          <a:p>
            <a:pPr algn="just">
              <a:lnSpc>
                <a:spcPts val="2859"/>
              </a:lnSpc>
              <a:spcBef>
                <a:spcPct val="0"/>
              </a:spcBef>
            </a:pPr>
            <a:r>
              <a:rPr lang="en-US" sz="2199">
                <a:solidFill>
                  <a:srgbClr val="000000"/>
                </a:solidFill>
                <a:latin typeface="Neue Machina"/>
                <a:ea typeface="Neue Machina"/>
                <a:cs typeface="Neue Machina"/>
                <a:sym typeface="Neue Machina"/>
              </a:rPr>
              <a:t>Cloud &amp; containerized deployment</a:t>
            </a:r>
          </a:p>
        </p:txBody>
      </p:sp>
      <p:sp>
        <p:nvSpPr>
          <p:cNvPr name="TextBox 19" id="19"/>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20" id="20"/>
          <p:cNvSpPr txBox="true"/>
          <p:nvPr/>
        </p:nvSpPr>
        <p:spPr>
          <a:xfrm rot="0">
            <a:off x="1028700" y="874339"/>
            <a:ext cx="14483524"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Futur</a:t>
            </a:r>
            <a:r>
              <a:rPr lang="en-US" sz="6000" b="true">
                <a:solidFill>
                  <a:srgbClr val="000000"/>
                </a:solidFill>
                <a:latin typeface="Neue Machina Ultra-Bold"/>
                <a:ea typeface="Neue Machina Ultra-Bold"/>
                <a:cs typeface="Neue Machina Ultra-Bold"/>
                <a:sym typeface="Neue Machina Ultra-Bold"/>
              </a:rPr>
              <a:t>e Work and Enhancements</a:t>
            </a:r>
          </a:p>
        </p:txBody>
      </p:sp>
      <p:grpSp>
        <p:nvGrpSpPr>
          <p:cNvPr name="Group 21" id="21"/>
          <p:cNvGrpSpPr/>
          <p:nvPr/>
        </p:nvGrpSpPr>
        <p:grpSpPr>
          <a:xfrm rot="0">
            <a:off x="14759065" y="9223992"/>
            <a:ext cx="2826736" cy="794421"/>
            <a:chOff x="0" y="0"/>
            <a:chExt cx="3768981" cy="1059228"/>
          </a:xfrm>
        </p:grpSpPr>
        <p:sp>
          <p:nvSpPr>
            <p:cNvPr name="Freeform 22" id="22"/>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5"/>
              <a:stretch>
                <a:fillRect l="0" t="0" r="0" b="0"/>
              </a:stretch>
            </a:blipFill>
          </p:spPr>
        </p:sp>
        <p:sp>
          <p:nvSpPr>
            <p:cNvPr name="TextBox 23" id="23"/>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false" rot="0">
            <a:off x="0" y="-176212"/>
            <a:ext cx="18449543" cy="10639425"/>
          </a:xfrm>
          <a:custGeom>
            <a:avLst/>
            <a:gdLst/>
            <a:ahLst/>
            <a:cxnLst/>
            <a:rect r="r" b="b" t="t" l="l"/>
            <a:pathLst>
              <a:path h="10639425" w="18449543">
                <a:moveTo>
                  <a:pt x="0" y="0"/>
                </a:moveTo>
                <a:lnTo>
                  <a:pt x="18449543" y="0"/>
                </a:lnTo>
                <a:lnTo>
                  <a:pt x="18449543" y="10639424"/>
                </a:lnTo>
                <a:lnTo>
                  <a:pt x="0" y="10639424"/>
                </a:lnTo>
                <a:lnTo>
                  <a:pt x="0" y="0"/>
                </a:lnTo>
                <a:close/>
              </a:path>
            </a:pathLst>
          </a:custGeom>
          <a:blipFill>
            <a:blip r:embed="rId2">
              <a:alphaModFix amt="70000"/>
              <a:extLst>
                <a:ext uri="{96DAC541-7B7A-43D3-8B79-37D633B846F1}">
                  <asvg:svgBlip xmlns:asvg="http://schemas.microsoft.com/office/drawing/2016/SVG/main" r:embed="rId3"/>
                </a:ext>
              </a:extLst>
            </a:blip>
            <a:stretch>
              <a:fillRect l="0" t="-73407" r="0" b="0"/>
            </a:stretch>
          </a:blipFill>
        </p:spPr>
      </p:sp>
      <p:sp>
        <p:nvSpPr>
          <p:cNvPr name="Freeform 3" id="3"/>
          <p:cNvSpPr/>
          <p:nvPr/>
        </p:nvSpPr>
        <p:spPr>
          <a:xfrm flipH="false" flipV="false" rot="0">
            <a:off x="-28186640" y="-10421490"/>
            <a:ext cx="34814853" cy="34814853"/>
          </a:xfrm>
          <a:custGeom>
            <a:avLst/>
            <a:gdLst/>
            <a:ahLst/>
            <a:cxnLst/>
            <a:rect r="r" b="b" t="t" l="l"/>
            <a:pathLst>
              <a:path h="34814853" w="34814853">
                <a:moveTo>
                  <a:pt x="0" y="0"/>
                </a:moveTo>
                <a:lnTo>
                  <a:pt x="34814853" y="0"/>
                </a:lnTo>
                <a:lnTo>
                  <a:pt x="34814853" y="34814854"/>
                </a:lnTo>
                <a:lnTo>
                  <a:pt x="0" y="34814854"/>
                </a:lnTo>
                <a:lnTo>
                  <a:pt x="0" y="0"/>
                </a:lnTo>
                <a:close/>
              </a:path>
            </a:pathLst>
          </a:custGeom>
          <a:blipFill>
            <a:blip r:embed="rId4">
              <a:alphaModFix amt="8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7884627" y="2881603"/>
            <a:ext cx="34855563" cy="5829882"/>
          </a:xfrm>
          <a:custGeom>
            <a:avLst/>
            <a:gdLst/>
            <a:ahLst/>
            <a:cxnLst/>
            <a:rect r="r" b="b" t="t" l="l"/>
            <a:pathLst>
              <a:path h="5829882" w="34855563">
                <a:moveTo>
                  <a:pt x="0" y="0"/>
                </a:moveTo>
                <a:lnTo>
                  <a:pt x="34855563" y="0"/>
                </a:lnTo>
                <a:lnTo>
                  <a:pt x="34855563" y="5829882"/>
                </a:lnTo>
                <a:lnTo>
                  <a:pt x="0" y="5829882"/>
                </a:lnTo>
                <a:lnTo>
                  <a:pt x="0" y="0"/>
                </a:lnTo>
                <a:close/>
              </a:path>
            </a:pathLst>
          </a:custGeom>
          <a:blipFill>
            <a:blip r:embed="rId6">
              <a:extLst>
                <a:ext uri="{96DAC541-7B7A-43D3-8B79-37D633B846F1}">
                  <asvg:svgBlip xmlns:asvg="http://schemas.microsoft.com/office/drawing/2016/SVG/main" r:embed="rId7"/>
                </a:ext>
              </a:extLst>
            </a:blip>
            <a:stretch>
              <a:fillRect l="0" t="0" r="0" b="-497877"/>
            </a:stretch>
          </a:blipFill>
        </p:spPr>
      </p:sp>
      <p:sp>
        <p:nvSpPr>
          <p:cNvPr name="Freeform 5" id="5"/>
          <p:cNvSpPr/>
          <p:nvPr/>
        </p:nvSpPr>
        <p:spPr>
          <a:xfrm flipH="false" flipV="false" rot="-5400000">
            <a:off x="-2054746" y="10415878"/>
            <a:ext cx="34855563" cy="5829882"/>
          </a:xfrm>
          <a:custGeom>
            <a:avLst/>
            <a:gdLst/>
            <a:ahLst/>
            <a:cxnLst/>
            <a:rect r="r" b="b" t="t" l="l"/>
            <a:pathLst>
              <a:path h="5829882" w="34855563">
                <a:moveTo>
                  <a:pt x="0" y="0"/>
                </a:moveTo>
                <a:lnTo>
                  <a:pt x="34855563" y="0"/>
                </a:lnTo>
                <a:lnTo>
                  <a:pt x="34855563" y="5829882"/>
                </a:lnTo>
                <a:lnTo>
                  <a:pt x="0" y="5829882"/>
                </a:lnTo>
                <a:lnTo>
                  <a:pt x="0" y="0"/>
                </a:lnTo>
                <a:close/>
              </a:path>
            </a:pathLst>
          </a:custGeom>
          <a:blipFill>
            <a:blip r:embed="rId6">
              <a:extLst>
                <a:ext uri="{96DAC541-7B7A-43D3-8B79-37D633B846F1}">
                  <asvg:svgBlip xmlns:asvg="http://schemas.microsoft.com/office/drawing/2016/SVG/main" r:embed="rId7"/>
                </a:ext>
              </a:extLst>
            </a:blip>
            <a:stretch>
              <a:fillRect l="0" t="0" r="0" b="-497877"/>
            </a:stretch>
          </a:blipFill>
        </p:spPr>
      </p:sp>
      <p:sp>
        <p:nvSpPr>
          <p:cNvPr name="TextBox 6" id="6"/>
          <p:cNvSpPr txBox="true"/>
          <p:nvPr/>
        </p:nvSpPr>
        <p:spPr>
          <a:xfrm rot="0">
            <a:off x="1266813" y="3655940"/>
            <a:ext cx="5013386"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Conclusion</a:t>
            </a:r>
          </a:p>
        </p:txBody>
      </p:sp>
      <p:sp>
        <p:nvSpPr>
          <p:cNvPr name="AutoShape 7" id="7"/>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8" id="8"/>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9" id="9"/>
          <p:cNvGrpSpPr/>
          <p:nvPr/>
        </p:nvGrpSpPr>
        <p:grpSpPr>
          <a:xfrm rot="-2699999">
            <a:off x="16851959" y="7570231"/>
            <a:ext cx="653993" cy="653993"/>
            <a:chOff x="0" y="0"/>
            <a:chExt cx="871991" cy="871991"/>
          </a:xfrm>
        </p:grpSpPr>
        <p:sp>
          <p:nvSpPr>
            <p:cNvPr name="AutoShape 10" id="10"/>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11" id="11"/>
            <p:cNvGrpSpPr/>
            <p:nvPr/>
          </p:nvGrpSpPr>
          <p:grpSpPr>
            <a:xfrm rot="0">
              <a:off x="0" y="0"/>
              <a:ext cx="871991" cy="8719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false" rot="0">
            <a:off x="-94810" y="-354503"/>
            <a:ext cx="18477620" cy="10804432"/>
          </a:xfrm>
          <a:custGeom>
            <a:avLst/>
            <a:gdLst/>
            <a:ahLst/>
            <a:cxnLst/>
            <a:rect r="r" b="b" t="t" l="l"/>
            <a:pathLst>
              <a:path h="10804432" w="18477620">
                <a:moveTo>
                  <a:pt x="0" y="0"/>
                </a:moveTo>
                <a:lnTo>
                  <a:pt x="18477620" y="0"/>
                </a:lnTo>
                <a:lnTo>
                  <a:pt x="18477620" y="10804432"/>
                </a:lnTo>
                <a:lnTo>
                  <a:pt x="0" y="10804432"/>
                </a:lnTo>
                <a:lnTo>
                  <a:pt x="0" y="0"/>
                </a:lnTo>
                <a:close/>
              </a:path>
            </a:pathLst>
          </a:custGeom>
          <a:blipFill>
            <a:blip r:embed="rId3">
              <a:extLst>
                <a:ext uri="{96DAC541-7B7A-43D3-8B79-37D633B846F1}">
                  <asvg:svgBlip xmlns:asvg="http://schemas.microsoft.com/office/drawing/2016/SVG/main" r:embed="rId4"/>
                </a:ext>
              </a:extLst>
            </a:blip>
            <a:stretch>
              <a:fillRect l="0" t="-71018" r="0" b="0"/>
            </a:stretch>
          </a:blipFill>
        </p:spPr>
      </p:sp>
      <p:sp>
        <p:nvSpPr>
          <p:cNvPr name="AutoShape 3" id="3"/>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4" id="4"/>
          <p:cNvSpPr txBox="true"/>
          <p:nvPr/>
        </p:nvSpPr>
        <p:spPr>
          <a:xfrm rot="0">
            <a:off x="1270749" y="794415"/>
            <a:ext cx="4905304"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Conclusion</a:t>
            </a:r>
          </a:p>
        </p:txBody>
      </p:sp>
      <p:sp>
        <p:nvSpPr>
          <p:cNvPr name="TextBox 5" id="5"/>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6" id="6"/>
          <p:cNvSpPr txBox="true"/>
          <p:nvPr/>
        </p:nvSpPr>
        <p:spPr>
          <a:xfrm rot="0">
            <a:off x="1270749" y="2078505"/>
            <a:ext cx="15770893" cy="6053790"/>
          </a:xfrm>
          <a:prstGeom prst="rect">
            <a:avLst/>
          </a:prstGeom>
        </p:spPr>
        <p:txBody>
          <a:bodyPr anchor="t" rtlCol="false" tIns="0" lIns="0" bIns="0" rIns="0">
            <a:spAutoFit/>
          </a:bodyPr>
          <a:lstStyle/>
          <a:p>
            <a:pPr algn="l">
              <a:lnSpc>
                <a:spcPts val="4380"/>
              </a:lnSpc>
            </a:pPr>
            <a:r>
              <a:rPr lang="en-US" sz="3000">
                <a:solidFill>
                  <a:srgbClr val="000000"/>
                </a:solidFill>
                <a:latin typeface="Neue Machina"/>
                <a:ea typeface="Neue Machina"/>
                <a:cs typeface="Neue Machina"/>
                <a:sym typeface="Neue Machina"/>
              </a:rPr>
              <a:t>This project integrated machine learning, full-stack web development, and real-time communication to build a robust violence detection system. Using a modern three-tier architecture, the system supports violence, fire, gun, and accident detection from both imag</a:t>
            </a:r>
            <a:r>
              <a:rPr lang="en-US" sz="3000">
                <a:solidFill>
                  <a:srgbClr val="000000"/>
                </a:solidFill>
                <a:latin typeface="Neue Machina"/>
                <a:ea typeface="Neue Machina"/>
                <a:cs typeface="Neue Machina"/>
                <a:sym typeface="Neue Machina"/>
              </a:rPr>
              <a:t>e and video inputs. We implemented an Angular frontend, a NestJS backend, and Python-based ML services using models like YOLO, RNN, and CNN. The platform supports real-time alerts, model management, user roles, and service customization. Our system delivers strong performance across use cases and provides a scalable foundation for future improvements.</a:t>
            </a:r>
          </a:p>
          <a:p>
            <a:pPr algn="l">
              <a:lnSpc>
                <a:spcPts val="4380"/>
              </a:lnSpc>
            </a:pPr>
            <a:r>
              <a:rPr lang="en-US" sz="3000">
                <a:solidFill>
                  <a:srgbClr val="000000"/>
                </a:solidFill>
                <a:latin typeface="Neue Machina"/>
                <a:ea typeface="Neue Machina"/>
                <a:cs typeface="Neue Machina"/>
                <a:sym typeface="Neue Machina"/>
              </a:rPr>
              <a:t>We thank our supervisor, evaluation committee, and team members for their guidance and collaboration.</a:t>
            </a:r>
          </a:p>
        </p:txBody>
      </p:sp>
      <p:grpSp>
        <p:nvGrpSpPr>
          <p:cNvPr name="Group 7" id="7"/>
          <p:cNvGrpSpPr/>
          <p:nvPr/>
        </p:nvGrpSpPr>
        <p:grpSpPr>
          <a:xfrm rot="0">
            <a:off x="14759065" y="9223992"/>
            <a:ext cx="2826736" cy="794421"/>
            <a:chOff x="0" y="0"/>
            <a:chExt cx="3768981" cy="1059228"/>
          </a:xfrm>
        </p:grpSpPr>
        <p:sp>
          <p:nvSpPr>
            <p:cNvPr name="Freeform 8" id="8"/>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5"/>
              <a:stretch>
                <a:fillRect l="0" t="0" r="0" b="0"/>
              </a:stretch>
            </a:blipFill>
          </p:spPr>
        </p:sp>
        <p:sp>
          <p:nvSpPr>
            <p:cNvPr name="TextBox 9" id="9"/>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E6DDDD"/>
        </a:solidFill>
      </p:bgPr>
    </p:bg>
    <p:spTree>
      <p:nvGrpSpPr>
        <p:cNvPr id="1" name=""/>
        <p:cNvGrpSpPr/>
        <p:nvPr/>
      </p:nvGrpSpPr>
      <p:grpSpPr>
        <a:xfrm>
          <a:off x="0" y="0"/>
          <a:ext cx="0" cy="0"/>
          <a:chOff x="0" y="0"/>
          <a:chExt cx="0" cy="0"/>
        </a:xfrm>
      </p:grpSpPr>
      <p:sp>
        <p:nvSpPr>
          <p:cNvPr name="Freeform 2" id="2"/>
          <p:cNvSpPr/>
          <p:nvPr/>
        </p:nvSpPr>
        <p:spPr>
          <a:xfrm flipH="false" flipV="false" rot="0">
            <a:off x="9017506" y="839915"/>
            <a:ext cx="2666485" cy="2666485"/>
          </a:xfrm>
          <a:custGeom>
            <a:avLst/>
            <a:gdLst/>
            <a:ahLst/>
            <a:cxnLst/>
            <a:rect r="r" b="b" t="t" l="l"/>
            <a:pathLst>
              <a:path h="2666485" w="2666485">
                <a:moveTo>
                  <a:pt x="0" y="0"/>
                </a:moveTo>
                <a:lnTo>
                  <a:pt x="2666485" y="0"/>
                </a:lnTo>
                <a:lnTo>
                  <a:pt x="2666485" y="2666485"/>
                </a:lnTo>
                <a:lnTo>
                  <a:pt x="0" y="2666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021058" y="839915"/>
            <a:ext cx="2666485" cy="2666485"/>
          </a:xfrm>
          <a:custGeom>
            <a:avLst/>
            <a:gdLst/>
            <a:ahLst/>
            <a:cxnLst/>
            <a:rect r="r" b="b" t="t" l="l"/>
            <a:pathLst>
              <a:path h="2666485" w="2666485">
                <a:moveTo>
                  <a:pt x="0" y="0"/>
                </a:moveTo>
                <a:lnTo>
                  <a:pt x="2666485" y="0"/>
                </a:lnTo>
                <a:lnTo>
                  <a:pt x="2666485" y="2666485"/>
                </a:lnTo>
                <a:lnTo>
                  <a:pt x="0" y="26664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017506" y="3797081"/>
            <a:ext cx="2692838" cy="2692838"/>
          </a:xfrm>
          <a:custGeom>
            <a:avLst/>
            <a:gdLst/>
            <a:ahLst/>
            <a:cxnLst/>
            <a:rect r="r" b="b" t="t" l="l"/>
            <a:pathLst>
              <a:path h="2692838" w="2692838">
                <a:moveTo>
                  <a:pt x="0" y="0"/>
                </a:moveTo>
                <a:lnTo>
                  <a:pt x="2692838" y="0"/>
                </a:lnTo>
                <a:lnTo>
                  <a:pt x="2692838" y="2692838"/>
                </a:lnTo>
                <a:lnTo>
                  <a:pt x="0" y="26928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021058" y="3797081"/>
            <a:ext cx="2687942" cy="2692838"/>
          </a:xfrm>
          <a:custGeom>
            <a:avLst/>
            <a:gdLst/>
            <a:ahLst/>
            <a:cxnLst/>
            <a:rect r="r" b="b" t="t" l="l"/>
            <a:pathLst>
              <a:path h="2692838" w="2687942">
                <a:moveTo>
                  <a:pt x="0" y="0"/>
                </a:moveTo>
                <a:lnTo>
                  <a:pt x="2687942" y="0"/>
                </a:lnTo>
                <a:lnTo>
                  <a:pt x="2687942" y="2692838"/>
                </a:lnTo>
                <a:lnTo>
                  <a:pt x="0" y="269283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3021058" y="6785194"/>
            <a:ext cx="2666485" cy="2671342"/>
          </a:xfrm>
          <a:custGeom>
            <a:avLst/>
            <a:gdLst/>
            <a:ahLst/>
            <a:cxnLst/>
            <a:rect r="r" b="b" t="t" l="l"/>
            <a:pathLst>
              <a:path h="2671342" w="2666485">
                <a:moveTo>
                  <a:pt x="0" y="0"/>
                </a:moveTo>
                <a:lnTo>
                  <a:pt x="2666485" y="0"/>
                </a:lnTo>
                <a:lnTo>
                  <a:pt x="2666485" y="2671342"/>
                </a:lnTo>
                <a:lnTo>
                  <a:pt x="0" y="267134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7" id="7"/>
          <p:cNvGrpSpPr/>
          <p:nvPr/>
        </p:nvGrpSpPr>
        <p:grpSpPr>
          <a:xfrm rot="0">
            <a:off x="8989583" y="6785194"/>
            <a:ext cx="2748686" cy="2749726"/>
            <a:chOff x="0" y="0"/>
            <a:chExt cx="6371971" cy="6374384"/>
          </a:xfrm>
        </p:grpSpPr>
        <p:sp>
          <p:nvSpPr>
            <p:cNvPr name="Freeform 8" id="8"/>
            <p:cNvSpPr/>
            <p:nvPr/>
          </p:nvSpPr>
          <p:spPr>
            <a:xfrm flipH="false" flipV="false" rot="0">
              <a:off x="351282" y="353695"/>
              <a:ext cx="5665089" cy="5665216"/>
            </a:xfrm>
            <a:custGeom>
              <a:avLst/>
              <a:gdLst/>
              <a:ahLst/>
              <a:cxnLst/>
              <a:rect r="r" b="b" t="t" l="l"/>
              <a:pathLst>
                <a:path h="5665216" w="5665089">
                  <a:moveTo>
                    <a:pt x="1414399" y="4958080"/>
                  </a:moveTo>
                  <a:cubicBezTo>
                    <a:pt x="1023874" y="4958080"/>
                    <a:pt x="707263" y="5274691"/>
                    <a:pt x="707263" y="5665216"/>
                  </a:cubicBezTo>
                  <a:cubicBezTo>
                    <a:pt x="707263" y="5274691"/>
                    <a:pt x="390652" y="4958080"/>
                    <a:pt x="127" y="4958080"/>
                  </a:cubicBezTo>
                  <a:cubicBezTo>
                    <a:pt x="390652" y="4958080"/>
                    <a:pt x="707263" y="4641469"/>
                    <a:pt x="707263" y="4250944"/>
                  </a:cubicBezTo>
                  <a:cubicBezTo>
                    <a:pt x="707136" y="4641469"/>
                    <a:pt x="1023747" y="4958080"/>
                    <a:pt x="1414399" y="4958080"/>
                  </a:cubicBezTo>
                  <a:close/>
                  <a:moveTo>
                    <a:pt x="707136" y="2125472"/>
                  </a:moveTo>
                  <a:cubicBezTo>
                    <a:pt x="707136" y="2515997"/>
                    <a:pt x="390525" y="2832608"/>
                    <a:pt x="0" y="2832608"/>
                  </a:cubicBezTo>
                  <a:cubicBezTo>
                    <a:pt x="390525" y="2832608"/>
                    <a:pt x="707136" y="3149219"/>
                    <a:pt x="707136" y="3539744"/>
                  </a:cubicBezTo>
                  <a:cubicBezTo>
                    <a:pt x="707136" y="3149219"/>
                    <a:pt x="1023747" y="2832608"/>
                    <a:pt x="1414272" y="2832608"/>
                  </a:cubicBezTo>
                  <a:cubicBezTo>
                    <a:pt x="1023747" y="2832608"/>
                    <a:pt x="707136" y="2515997"/>
                    <a:pt x="707136" y="2125472"/>
                  </a:cubicBezTo>
                  <a:close/>
                  <a:moveTo>
                    <a:pt x="707136" y="0"/>
                  </a:moveTo>
                  <a:cubicBezTo>
                    <a:pt x="707136" y="390525"/>
                    <a:pt x="390525" y="707136"/>
                    <a:pt x="0" y="707136"/>
                  </a:cubicBezTo>
                  <a:cubicBezTo>
                    <a:pt x="390525" y="707136"/>
                    <a:pt x="707136" y="1023747"/>
                    <a:pt x="707136" y="1414272"/>
                  </a:cubicBezTo>
                  <a:cubicBezTo>
                    <a:pt x="707136" y="1023747"/>
                    <a:pt x="1023747" y="707136"/>
                    <a:pt x="1414272" y="707136"/>
                  </a:cubicBezTo>
                  <a:cubicBezTo>
                    <a:pt x="1023747" y="707263"/>
                    <a:pt x="707136" y="390652"/>
                    <a:pt x="707136" y="0"/>
                  </a:cubicBezTo>
                  <a:close/>
                  <a:moveTo>
                    <a:pt x="4957953" y="4250817"/>
                  </a:moveTo>
                  <a:cubicBezTo>
                    <a:pt x="4957953" y="4641342"/>
                    <a:pt x="4641342" y="4957953"/>
                    <a:pt x="4250817" y="4957953"/>
                  </a:cubicBezTo>
                  <a:cubicBezTo>
                    <a:pt x="4641342" y="4957953"/>
                    <a:pt x="4957953" y="5274564"/>
                    <a:pt x="4957953" y="5665089"/>
                  </a:cubicBezTo>
                  <a:cubicBezTo>
                    <a:pt x="4957953" y="5274564"/>
                    <a:pt x="5274564" y="4957953"/>
                    <a:pt x="5665089" y="4957953"/>
                  </a:cubicBezTo>
                  <a:cubicBezTo>
                    <a:pt x="5274564" y="4958080"/>
                    <a:pt x="4957953" y="4641469"/>
                    <a:pt x="4957953" y="4250817"/>
                  </a:cubicBezTo>
                  <a:close/>
                  <a:moveTo>
                    <a:pt x="2832608" y="4250817"/>
                  </a:moveTo>
                  <a:cubicBezTo>
                    <a:pt x="2832608" y="4641342"/>
                    <a:pt x="2515997" y="4957953"/>
                    <a:pt x="2125472" y="4957953"/>
                  </a:cubicBezTo>
                  <a:cubicBezTo>
                    <a:pt x="2515997" y="4957953"/>
                    <a:pt x="2832608" y="5274564"/>
                    <a:pt x="2832608" y="5665089"/>
                  </a:cubicBezTo>
                  <a:cubicBezTo>
                    <a:pt x="2832608" y="5274564"/>
                    <a:pt x="3149219" y="4957953"/>
                    <a:pt x="3539744" y="4957953"/>
                  </a:cubicBezTo>
                  <a:cubicBezTo>
                    <a:pt x="3149219" y="4958080"/>
                    <a:pt x="2832608" y="4641469"/>
                    <a:pt x="2832608" y="4250817"/>
                  </a:cubicBezTo>
                  <a:close/>
                  <a:moveTo>
                    <a:pt x="4957953" y="2125472"/>
                  </a:moveTo>
                  <a:cubicBezTo>
                    <a:pt x="4957953" y="2515997"/>
                    <a:pt x="4641342" y="2832608"/>
                    <a:pt x="4250817" y="2832608"/>
                  </a:cubicBezTo>
                  <a:cubicBezTo>
                    <a:pt x="4641342" y="2832608"/>
                    <a:pt x="4957953" y="3149219"/>
                    <a:pt x="4957953" y="3539744"/>
                  </a:cubicBezTo>
                  <a:cubicBezTo>
                    <a:pt x="4957953" y="3149219"/>
                    <a:pt x="5274564" y="2832608"/>
                    <a:pt x="5665089" y="2832608"/>
                  </a:cubicBezTo>
                  <a:cubicBezTo>
                    <a:pt x="5274564" y="2832608"/>
                    <a:pt x="4957953" y="2515997"/>
                    <a:pt x="4957953" y="2125472"/>
                  </a:cubicBezTo>
                  <a:close/>
                  <a:moveTo>
                    <a:pt x="4957953" y="0"/>
                  </a:moveTo>
                  <a:cubicBezTo>
                    <a:pt x="4957953" y="390525"/>
                    <a:pt x="4641342" y="707136"/>
                    <a:pt x="4250817" y="707136"/>
                  </a:cubicBezTo>
                  <a:cubicBezTo>
                    <a:pt x="4641342" y="707136"/>
                    <a:pt x="4957953" y="1023747"/>
                    <a:pt x="4957953" y="1414272"/>
                  </a:cubicBezTo>
                  <a:cubicBezTo>
                    <a:pt x="4957953" y="1023747"/>
                    <a:pt x="5274564" y="707136"/>
                    <a:pt x="5665089" y="707136"/>
                  </a:cubicBezTo>
                  <a:cubicBezTo>
                    <a:pt x="5274564" y="707263"/>
                    <a:pt x="4957953" y="390652"/>
                    <a:pt x="4957953" y="0"/>
                  </a:cubicBezTo>
                  <a:close/>
                  <a:moveTo>
                    <a:pt x="2832608" y="0"/>
                  </a:moveTo>
                  <a:cubicBezTo>
                    <a:pt x="2832608" y="390525"/>
                    <a:pt x="2515997" y="707136"/>
                    <a:pt x="2125472" y="707136"/>
                  </a:cubicBezTo>
                  <a:cubicBezTo>
                    <a:pt x="2515997" y="707136"/>
                    <a:pt x="2832608" y="1023747"/>
                    <a:pt x="2832608" y="1414272"/>
                  </a:cubicBezTo>
                  <a:cubicBezTo>
                    <a:pt x="2832608" y="1023747"/>
                    <a:pt x="3149219" y="707136"/>
                    <a:pt x="3539744" y="707136"/>
                  </a:cubicBezTo>
                  <a:cubicBezTo>
                    <a:pt x="3149219" y="707263"/>
                    <a:pt x="2832608" y="390652"/>
                    <a:pt x="2832608" y="0"/>
                  </a:cubicBezTo>
                  <a:close/>
                  <a:moveTo>
                    <a:pt x="2832608" y="2125472"/>
                  </a:moveTo>
                  <a:cubicBezTo>
                    <a:pt x="2832608" y="2515997"/>
                    <a:pt x="2515997" y="2832608"/>
                    <a:pt x="2125472" y="2832608"/>
                  </a:cubicBezTo>
                  <a:cubicBezTo>
                    <a:pt x="2515997" y="2832608"/>
                    <a:pt x="2832608" y="3149219"/>
                    <a:pt x="2832608" y="3539744"/>
                  </a:cubicBezTo>
                  <a:cubicBezTo>
                    <a:pt x="2832608" y="3149219"/>
                    <a:pt x="3149219" y="2832608"/>
                    <a:pt x="3539744" y="2832608"/>
                  </a:cubicBezTo>
                  <a:cubicBezTo>
                    <a:pt x="3149219" y="2832608"/>
                    <a:pt x="2832608" y="2515997"/>
                    <a:pt x="2832608" y="2125472"/>
                  </a:cubicBezTo>
                  <a:close/>
                </a:path>
              </a:pathLst>
            </a:custGeom>
            <a:solidFill>
              <a:srgbClr val="9D9BCF"/>
            </a:solidFill>
          </p:spPr>
        </p:sp>
      </p:grpSp>
      <p:sp>
        <p:nvSpPr>
          <p:cNvPr name="TextBox 9" id="9"/>
          <p:cNvSpPr txBox="true"/>
          <p:nvPr/>
        </p:nvSpPr>
        <p:spPr>
          <a:xfrm rot="0">
            <a:off x="1028700" y="3482887"/>
            <a:ext cx="6857209" cy="2295525"/>
          </a:xfrm>
          <a:prstGeom prst="rect">
            <a:avLst/>
          </a:prstGeom>
        </p:spPr>
        <p:txBody>
          <a:bodyPr anchor="t" rtlCol="false" tIns="0" lIns="0" bIns="0" rIns="0">
            <a:spAutoFit/>
          </a:bodyPr>
          <a:lstStyle/>
          <a:p>
            <a:pPr algn="l">
              <a:lnSpc>
                <a:spcPts val="9000"/>
              </a:lnSpc>
            </a:pPr>
            <a:r>
              <a:rPr lang="en-US" sz="7500" b="true">
                <a:solidFill>
                  <a:srgbClr val="000000"/>
                </a:solidFill>
                <a:latin typeface="Neue Machina Ultra-Bold"/>
                <a:ea typeface="Neue Machina Ultra-Bold"/>
                <a:cs typeface="Neue Machina Ultra-Bold"/>
                <a:sym typeface="Neue Machina Ultra-Bold"/>
              </a:rPr>
              <a:t>Questions &amp; Discussion</a:t>
            </a:r>
          </a:p>
        </p:txBody>
      </p:sp>
      <p:sp>
        <p:nvSpPr>
          <p:cNvPr name="TextBox 10" id="10"/>
          <p:cNvSpPr txBox="true"/>
          <p:nvPr/>
        </p:nvSpPr>
        <p:spPr>
          <a:xfrm rot="0">
            <a:off x="1028700" y="6079633"/>
            <a:ext cx="5577021" cy="714956"/>
          </a:xfrm>
          <a:prstGeom prst="rect">
            <a:avLst/>
          </a:prstGeom>
        </p:spPr>
        <p:txBody>
          <a:bodyPr anchor="t" rtlCol="false" tIns="0" lIns="0" bIns="0" rIns="0">
            <a:spAutoFit/>
          </a:bodyPr>
          <a:lstStyle/>
          <a:p>
            <a:pPr algn="l">
              <a:lnSpc>
                <a:spcPts val="2860"/>
              </a:lnSpc>
            </a:pPr>
            <a:r>
              <a:rPr lang="en-US" sz="2200">
                <a:solidFill>
                  <a:srgbClr val="000000"/>
                </a:solidFill>
                <a:latin typeface="Neue Machina"/>
                <a:ea typeface="Neue Machina"/>
                <a:cs typeface="Neue Machina"/>
                <a:sym typeface="Neue Machina"/>
              </a:rPr>
              <a:t>Thank you! We’re happy to take any questions.</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grpSp>
        <p:nvGrpSpPr>
          <p:cNvPr name="Group 2" id="2"/>
          <p:cNvGrpSpPr/>
          <p:nvPr/>
        </p:nvGrpSpPr>
        <p:grpSpPr>
          <a:xfrm rot="0">
            <a:off x="8189797" y="2057400"/>
            <a:ext cx="12333198" cy="8229600"/>
            <a:chOff x="0" y="0"/>
            <a:chExt cx="16444264" cy="10972800"/>
          </a:xfrm>
        </p:grpSpPr>
        <p:sp>
          <p:nvSpPr>
            <p:cNvPr name="Freeform 3" id="3"/>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0" y="2057400"/>
            <a:ext cx="12333198" cy="8229600"/>
            <a:chOff x="0" y="0"/>
            <a:chExt cx="16444264" cy="10972800"/>
          </a:xfrm>
        </p:grpSpPr>
        <p:sp>
          <p:nvSpPr>
            <p:cNvPr name="Freeform 8" id="8"/>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12" id="12"/>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13" id="13"/>
          <p:cNvSpPr txBox="true"/>
          <p:nvPr/>
        </p:nvSpPr>
        <p:spPr>
          <a:xfrm rot="0">
            <a:off x="1028700" y="4321122"/>
            <a:ext cx="9805654"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Th</a:t>
            </a:r>
            <a:r>
              <a:rPr lang="en-US" sz="6000" b="true">
                <a:solidFill>
                  <a:srgbClr val="000000"/>
                </a:solidFill>
                <a:latin typeface="Neue Machina Ultra-Bold"/>
                <a:ea typeface="Neue Machina Ultra-Bold"/>
                <a:cs typeface="Neue Machina Ultra-Bold"/>
                <a:sym typeface="Neue Machina Ultra-Bold"/>
              </a:rPr>
              <a:t>ank You</a:t>
            </a:r>
          </a:p>
        </p:txBody>
      </p:sp>
      <p:sp>
        <p:nvSpPr>
          <p:cNvPr name="TextBox 14" id="14"/>
          <p:cNvSpPr txBox="true"/>
          <p:nvPr/>
        </p:nvSpPr>
        <p:spPr>
          <a:xfrm rot="0">
            <a:off x="1078851" y="5403876"/>
            <a:ext cx="10186016" cy="552477"/>
          </a:xfrm>
          <a:prstGeom prst="rect">
            <a:avLst/>
          </a:prstGeom>
        </p:spPr>
        <p:txBody>
          <a:bodyPr anchor="t" rtlCol="false" tIns="0" lIns="0" bIns="0" rIns="0">
            <a:spAutoFit/>
          </a:bodyPr>
          <a:lstStyle/>
          <a:p>
            <a:pPr algn="l">
              <a:lnSpc>
                <a:spcPts val="4320"/>
              </a:lnSpc>
            </a:pPr>
            <a:r>
              <a:rPr lang="en-US" sz="3600" b="true">
                <a:solidFill>
                  <a:srgbClr val="000000"/>
                </a:solidFill>
                <a:latin typeface="Neue Machina Ultra-Bold"/>
                <a:ea typeface="Neue Machina Ultra-Bold"/>
                <a:cs typeface="Neue Machina Ultra-Bold"/>
                <a:sym typeface="Neue Machina Ultra-Bold"/>
              </a:rPr>
              <a:t>We appreci</a:t>
            </a:r>
            <a:r>
              <a:rPr lang="en-US" sz="3600" b="true">
                <a:solidFill>
                  <a:srgbClr val="000000"/>
                </a:solidFill>
                <a:latin typeface="Neue Machina Ultra-Bold"/>
                <a:ea typeface="Neue Machina Ultra-Bold"/>
                <a:cs typeface="Neue Machina Ultra-Bold"/>
                <a:sym typeface="Neue Machina Ultra-Bold"/>
              </a:rPr>
              <a:t>ate your time and feedback.</a:t>
            </a:r>
          </a:p>
        </p:txBody>
      </p:sp>
      <p:grpSp>
        <p:nvGrpSpPr>
          <p:cNvPr name="Group 15" id="15"/>
          <p:cNvGrpSpPr/>
          <p:nvPr/>
        </p:nvGrpSpPr>
        <p:grpSpPr>
          <a:xfrm rot="0">
            <a:off x="0" y="-6172200"/>
            <a:ext cx="12333198" cy="8229600"/>
            <a:chOff x="0" y="0"/>
            <a:chExt cx="16444264" cy="10972800"/>
          </a:xfrm>
        </p:grpSpPr>
        <p:sp>
          <p:nvSpPr>
            <p:cNvPr name="Freeform 16" id="16"/>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TextBox 20" id="20"/>
          <p:cNvSpPr txBox="true"/>
          <p:nvPr/>
        </p:nvSpPr>
        <p:spPr>
          <a:xfrm rot="0">
            <a:off x="764112" y="9458325"/>
            <a:ext cx="414109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grpSp>
        <p:nvGrpSpPr>
          <p:cNvPr name="Group 2" id="2"/>
          <p:cNvGrpSpPr/>
          <p:nvPr/>
        </p:nvGrpSpPr>
        <p:grpSpPr>
          <a:xfrm rot="0">
            <a:off x="8189797" y="2057400"/>
            <a:ext cx="12333198" cy="8229600"/>
            <a:chOff x="0" y="0"/>
            <a:chExt cx="16444264" cy="10972800"/>
          </a:xfrm>
        </p:grpSpPr>
        <p:sp>
          <p:nvSpPr>
            <p:cNvPr name="Freeform 3" id="3"/>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7" id="7"/>
          <p:cNvGrpSpPr/>
          <p:nvPr/>
        </p:nvGrpSpPr>
        <p:grpSpPr>
          <a:xfrm rot="0">
            <a:off x="0" y="2057400"/>
            <a:ext cx="12333198" cy="8229600"/>
            <a:chOff x="0" y="0"/>
            <a:chExt cx="16444264" cy="10972800"/>
          </a:xfrm>
        </p:grpSpPr>
        <p:sp>
          <p:nvSpPr>
            <p:cNvPr name="Freeform 8" id="8"/>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AutoShape 12" id="12"/>
          <p:cNvSpPr/>
          <p:nvPr/>
        </p:nvSpPr>
        <p:spPr>
          <a:xfrm rot="0">
            <a:off x="0" y="8829743"/>
            <a:ext cx="21038849" cy="0"/>
          </a:xfrm>
          <a:prstGeom prst="line">
            <a:avLst/>
          </a:prstGeom>
          <a:ln cap="flat" w="19050">
            <a:solidFill>
              <a:srgbClr val="000000"/>
            </a:solidFill>
            <a:prstDash val="solid"/>
            <a:headEnd type="none" len="sm" w="sm"/>
            <a:tailEnd type="none" len="sm" w="sm"/>
          </a:ln>
        </p:spPr>
      </p:sp>
      <p:grpSp>
        <p:nvGrpSpPr>
          <p:cNvPr name="Group 13" id="13"/>
          <p:cNvGrpSpPr/>
          <p:nvPr/>
        </p:nvGrpSpPr>
        <p:grpSpPr>
          <a:xfrm rot="0">
            <a:off x="0" y="-6172200"/>
            <a:ext cx="12333198" cy="8229600"/>
            <a:chOff x="0" y="0"/>
            <a:chExt cx="16444264" cy="10972800"/>
          </a:xfrm>
        </p:grpSpPr>
        <p:sp>
          <p:nvSpPr>
            <p:cNvPr name="Freeform 14" id="14"/>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8" id="18"/>
          <p:cNvGrpSpPr/>
          <p:nvPr/>
        </p:nvGrpSpPr>
        <p:grpSpPr>
          <a:xfrm rot="0">
            <a:off x="10868009" y="0"/>
            <a:ext cx="7419991" cy="8829743"/>
            <a:chOff x="0" y="0"/>
            <a:chExt cx="9893321" cy="11772990"/>
          </a:xfrm>
        </p:grpSpPr>
        <p:pic>
          <p:nvPicPr>
            <p:cNvPr name="Picture 19" id="19"/>
            <p:cNvPicPr>
              <a:picLocks noChangeAspect="true"/>
            </p:cNvPicPr>
            <p:nvPr/>
          </p:nvPicPr>
          <p:blipFill>
            <a:blip r:embed="rId7"/>
            <a:srcRect l="0" t="0" r="52239" b="43165"/>
            <a:stretch>
              <a:fillRect/>
            </a:stretch>
          </p:blipFill>
          <p:spPr>
            <a:xfrm flipH="false" flipV="false">
              <a:off x="0" y="0"/>
              <a:ext cx="9893321" cy="11772990"/>
            </a:xfrm>
            <a:prstGeom prst="rect">
              <a:avLst/>
            </a:prstGeom>
          </p:spPr>
        </p:pic>
      </p:grpSp>
      <p:sp>
        <p:nvSpPr>
          <p:cNvPr name="TextBox 20" id="20"/>
          <p:cNvSpPr txBox="true"/>
          <p:nvPr/>
        </p:nvSpPr>
        <p:spPr>
          <a:xfrm rot="0">
            <a:off x="764112" y="9467850"/>
            <a:ext cx="380381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21" id="21"/>
          <p:cNvSpPr txBox="true"/>
          <p:nvPr/>
        </p:nvSpPr>
        <p:spPr>
          <a:xfrm rot="0">
            <a:off x="764112" y="3632985"/>
            <a:ext cx="9409003" cy="3709035"/>
          </a:xfrm>
          <a:prstGeom prst="rect">
            <a:avLst/>
          </a:prstGeom>
        </p:spPr>
        <p:txBody>
          <a:bodyPr anchor="t" rtlCol="false" tIns="0" lIns="0" bIns="0" rIns="0">
            <a:spAutoFit/>
          </a:bodyPr>
          <a:lstStyle/>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Violent incidents in public places can escalate quickly if not detected early.</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Manual monitoring is prone to fatigue, error, and delay.</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Content moderators face mental health risks when reviewing violent footage.</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Lives, safety, and timely responses depend on fast and accurate detection.</a:t>
            </a:r>
          </a:p>
        </p:txBody>
      </p:sp>
      <p:sp>
        <p:nvSpPr>
          <p:cNvPr name="TextBox 22" id="22"/>
          <p:cNvSpPr txBox="true"/>
          <p:nvPr/>
        </p:nvSpPr>
        <p:spPr>
          <a:xfrm rot="0">
            <a:off x="893572" y="1133475"/>
            <a:ext cx="8509965" cy="1838325"/>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Why Is This a Real P</a:t>
            </a:r>
            <a:r>
              <a:rPr lang="en-US" sz="6000" b="true">
                <a:solidFill>
                  <a:srgbClr val="000000"/>
                </a:solidFill>
                <a:latin typeface="Neue Machina Ultra-Bold"/>
                <a:ea typeface="Neue Machina Ultra-Bold"/>
                <a:cs typeface="Neue Machina Ultra-Bold"/>
                <a:sym typeface="Neue Machina Ultra-Bold"/>
              </a:rPr>
              <a:t>roblem</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grpSp>
        <p:nvGrpSpPr>
          <p:cNvPr name="Group 2" id="2"/>
          <p:cNvGrpSpPr/>
          <p:nvPr/>
        </p:nvGrpSpPr>
        <p:grpSpPr>
          <a:xfrm rot="0">
            <a:off x="8189797" y="2057400"/>
            <a:ext cx="12333198" cy="8229600"/>
            <a:chOff x="0" y="0"/>
            <a:chExt cx="16444264" cy="10972800"/>
          </a:xfrm>
        </p:grpSpPr>
        <p:sp>
          <p:nvSpPr>
            <p:cNvPr name="Freeform 3" id="3"/>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7" id="7"/>
          <p:cNvGrpSpPr/>
          <p:nvPr/>
        </p:nvGrpSpPr>
        <p:grpSpPr>
          <a:xfrm rot="0">
            <a:off x="0" y="2057400"/>
            <a:ext cx="12333198" cy="8229600"/>
            <a:chOff x="0" y="0"/>
            <a:chExt cx="16444264" cy="10972800"/>
          </a:xfrm>
        </p:grpSpPr>
        <p:sp>
          <p:nvSpPr>
            <p:cNvPr name="Freeform 8" id="8"/>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AutoShape 12" id="12"/>
          <p:cNvSpPr/>
          <p:nvPr/>
        </p:nvSpPr>
        <p:spPr>
          <a:xfrm rot="0">
            <a:off x="0" y="8829743"/>
            <a:ext cx="21038849" cy="0"/>
          </a:xfrm>
          <a:prstGeom prst="line">
            <a:avLst/>
          </a:prstGeom>
          <a:ln cap="flat" w="19050">
            <a:solidFill>
              <a:srgbClr val="000000"/>
            </a:solidFill>
            <a:prstDash val="solid"/>
            <a:headEnd type="none" len="sm" w="sm"/>
            <a:tailEnd type="none" len="sm" w="sm"/>
          </a:ln>
        </p:spPr>
      </p:sp>
      <p:grpSp>
        <p:nvGrpSpPr>
          <p:cNvPr name="Group 13" id="13"/>
          <p:cNvGrpSpPr/>
          <p:nvPr/>
        </p:nvGrpSpPr>
        <p:grpSpPr>
          <a:xfrm rot="0">
            <a:off x="0" y="-6172200"/>
            <a:ext cx="12333198" cy="8229600"/>
            <a:chOff x="0" y="0"/>
            <a:chExt cx="16444264" cy="10972800"/>
          </a:xfrm>
        </p:grpSpPr>
        <p:sp>
          <p:nvSpPr>
            <p:cNvPr name="Freeform 14" id="14"/>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8" id="18"/>
          <p:cNvGrpSpPr/>
          <p:nvPr/>
        </p:nvGrpSpPr>
        <p:grpSpPr>
          <a:xfrm rot="0">
            <a:off x="10868009" y="0"/>
            <a:ext cx="7419991" cy="8829743"/>
            <a:chOff x="0" y="0"/>
            <a:chExt cx="9893321" cy="11772990"/>
          </a:xfrm>
        </p:grpSpPr>
        <p:pic>
          <p:nvPicPr>
            <p:cNvPr name="Picture 19" id="19"/>
            <p:cNvPicPr>
              <a:picLocks noChangeAspect="true"/>
            </p:cNvPicPr>
            <p:nvPr/>
          </p:nvPicPr>
          <p:blipFill>
            <a:blip r:embed="rId7"/>
            <a:srcRect l="15965" t="0" r="0" b="0"/>
            <a:stretch>
              <a:fillRect/>
            </a:stretch>
          </p:blipFill>
          <p:spPr>
            <a:xfrm flipH="false" flipV="false">
              <a:off x="0" y="0"/>
              <a:ext cx="9893321" cy="11772990"/>
            </a:xfrm>
            <a:prstGeom prst="rect">
              <a:avLst/>
            </a:prstGeom>
          </p:spPr>
        </p:pic>
      </p:grpSp>
      <p:sp>
        <p:nvSpPr>
          <p:cNvPr name="TextBox 20" id="20"/>
          <p:cNvSpPr txBox="true"/>
          <p:nvPr/>
        </p:nvSpPr>
        <p:spPr>
          <a:xfrm rot="0">
            <a:off x="764112" y="9467850"/>
            <a:ext cx="380381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21" id="21"/>
          <p:cNvSpPr txBox="true"/>
          <p:nvPr/>
        </p:nvSpPr>
        <p:spPr>
          <a:xfrm rot="0">
            <a:off x="764112" y="4472741"/>
            <a:ext cx="8509965" cy="2108835"/>
          </a:xfrm>
          <a:prstGeom prst="rect">
            <a:avLst/>
          </a:prstGeom>
        </p:spPr>
        <p:txBody>
          <a:bodyPr anchor="t" rtlCol="false" tIns="0" lIns="0" bIns="0" rIns="0">
            <a:spAutoFit/>
          </a:bodyPr>
          <a:lstStyle/>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Public safety and law enforcement teams</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Security operators monitoring live CCTV feeds</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Content moderators working on social platforms</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Civilians exposed to undetected violent incidents</a:t>
            </a:r>
          </a:p>
        </p:txBody>
      </p:sp>
      <p:sp>
        <p:nvSpPr>
          <p:cNvPr name="TextBox 22" id="22"/>
          <p:cNvSpPr txBox="true"/>
          <p:nvPr/>
        </p:nvSpPr>
        <p:spPr>
          <a:xfrm rot="0">
            <a:off x="849837" y="2238695"/>
            <a:ext cx="8509965" cy="1838325"/>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Who Is Affected by This P</a:t>
            </a:r>
            <a:r>
              <a:rPr lang="en-US" sz="6000" b="true">
                <a:solidFill>
                  <a:srgbClr val="000000"/>
                </a:solidFill>
                <a:latin typeface="Neue Machina Ultra-Bold"/>
                <a:ea typeface="Neue Machina Ultra-Bold"/>
                <a:cs typeface="Neue Machina Ultra-Bold"/>
                <a:sym typeface="Neue Machina Ultra-Bold"/>
              </a:rPr>
              <a:t>roblem</a:t>
            </a:r>
          </a:p>
        </p:txBody>
      </p:sp>
      <p:grpSp>
        <p:nvGrpSpPr>
          <p:cNvPr name="Group 23" id="23"/>
          <p:cNvGrpSpPr/>
          <p:nvPr/>
        </p:nvGrpSpPr>
        <p:grpSpPr>
          <a:xfrm rot="0">
            <a:off x="14759065" y="9223992"/>
            <a:ext cx="2826736" cy="794421"/>
            <a:chOff x="0" y="0"/>
            <a:chExt cx="3768981" cy="1059228"/>
          </a:xfrm>
        </p:grpSpPr>
        <p:sp>
          <p:nvSpPr>
            <p:cNvPr name="Freeform 24" id="24"/>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8"/>
              <a:stretch>
                <a:fillRect l="0" t="0" r="0" b="0"/>
              </a:stretch>
            </a:blipFill>
          </p:spPr>
        </p:sp>
        <p:sp>
          <p:nvSpPr>
            <p:cNvPr name="TextBox 25" id="25"/>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D9BCF"/>
        </a:solidFill>
      </p:bgPr>
    </p:bg>
    <p:spTree>
      <p:nvGrpSpPr>
        <p:cNvPr id="1" name=""/>
        <p:cNvGrpSpPr/>
        <p:nvPr/>
      </p:nvGrpSpPr>
      <p:grpSpPr>
        <a:xfrm>
          <a:off x="0" y="0"/>
          <a:ext cx="0" cy="0"/>
          <a:chOff x="0" y="0"/>
          <a:chExt cx="0" cy="0"/>
        </a:xfrm>
      </p:grpSpPr>
      <p:sp>
        <p:nvSpPr>
          <p:cNvPr name="Freeform 2" id="2"/>
          <p:cNvSpPr/>
          <p:nvPr/>
        </p:nvSpPr>
        <p:spPr>
          <a:xfrm flipH="true" flipV="false" rot="-5400000">
            <a:off x="-1008801" y="-546306"/>
            <a:ext cx="11676840" cy="11379612"/>
          </a:xfrm>
          <a:custGeom>
            <a:avLst/>
            <a:gdLst/>
            <a:ahLst/>
            <a:cxnLst/>
            <a:rect r="r" b="b" t="t" l="l"/>
            <a:pathLst>
              <a:path h="11379612" w="11676840">
                <a:moveTo>
                  <a:pt x="11676840" y="0"/>
                </a:moveTo>
                <a:lnTo>
                  <a:pt x="0" y="0"/>
                </a:lnTo>
                <a:lnTo>
                  <a:pt x="0" y="11379612"/>
                </a:lnTo>
                <a:lnTo>
                  <a:pt x="11676840" y="11379612"/>
                </a:lnTo>
                <a:lnTo>
                  <a:pt x="11676840" y="0"/>
                </a:lnTo>
                <a:close/>
              </a:path>
            </a:pathLst>
          </a:custGeom>
          <a:blipFill>
            <a:blip r:embed="rId2">
              <a:alphaModFix amt="7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76811" y="1554251"/>
            <a:ext cx="13610839" cy="13610839"/>
          </a:xfrm>
          <a:custGeom>
            <a:avLst/>
            <a:gdLst/>
            <a:ahLst/>
            <a:cxnLst/>
            <a:rect r="r" b="b" t="t" l="l"/>
            <a:pathLst>
              <a:path h="13610839" w="13610839">
                <a:moveTo>
                  <a:pt x="0" y="0"/>
                </a:moveTo>
                <a:lnTo>
                  <a:pt x="13610839" y="0"/>
                </a:lnTo>
                <a:lnTo>
                  <a:pt x="13610839" y="13610839"/>
                </a:lnTo>
                <a:lnTo>
                  <a:pt x="0" y="136108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rot="0">
            <a:off x="0" y="8829743"/>
            <a:ext cx="21038849" cy="0"/>
          </a:xfrm>
          <a:prstGeom prst="line">
            <a:avLst/>
          </a:prstGeom>
          <a:ln cap="flat" w="19050">
            <a:solidFill>
              <a:srgbClr val="000000"/>
            </a:solidFill>
            <a:prstDash val="solid"/>
            <a:headEnd type="none" len="sm" w="sm"/>
            <a:tailEnd type="none" len="sm" w="sm"/>
          </a:ln>
        </p:spPr>
      </p:sp>
      <p:sp>
        <p:nvSpPr>
          <p:cNvPr name="TextBox 5" id="5"/>
          <p:cNvSpPr txBox="true"/>
          <p:nvPr/>
        </p:nvSpPr>
        <p:spPr>
          <a:xfrm rot="0">
            <a:off x="1417658" y="4527474"/>
            <a:ext cx="11812731"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Motivation</a:t>
            </a:r>
          </a:p>
        </p:txBody>
      </p:sp>
      <p:sp>
        <p:nvSpPr>
          <p:cNvPr name="TextBox 6" id="6"/>
          <p:cNvSpPr txBox="true"/>
          <p:nvPr/>
        </p:nvSpPr>
        <p:spPr>
          <a:xfrm rot="0">
            <a:off x="764112" y="9467850"/>
            <a:ext cx="406550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a:t>
            </a:r>
            <a:r>
              <a:rPr lang="en-US" sz="1799">
                <a:solidFill>
                  <a:srgbClr val="000000"/>
                </a:solidFill>
                <a:latin typeface="Neue Machina"/>
                <a:ea typeface="Neue Machina"/>
                <a:cs typeface="Neue Machina"/>
                <a:sym typeface="Neue Machina"/>
              </a:rPr>
              <a:t>tion Project</a:t>
            </a:r>
          </a:p>
        </p:txBody>
      </p:sp>
      <p:grpSp>
        <p:nvGrpSpPr>
          <p:cNvPr name="Group 7" id="7"/>
          <p:cNvGrpSpPr/>
          <p:nvPr/>
        </p:nvGrpSpPr>
        <p:grpSpPr>
          <a:xfrm rot="-2699999">
            <a:off x="16851959" y="7570231"/>
            <a:ext cx="653993" cy="653993"/>
            <a:chOff x="0" y="0"/>
            <a:chExt cx="871991" cy="871991"/>
          </a:xfrm>
        </p:grpSpPr>
        <p:sp>
          <p:nvSpPr>
            <p:cNvPr name="AutoShape 8" id="8"/>
            <p:cNvSpPr/>
            <p:nvPr/>
          </p:nvSpPr>
          <p:spPr>
            <a:xfrm rot="0">
              <a:off x="229188" y="423295"/>
              <a:ext cx="413615" cy="0"/>
            </a:xfrm>
            <a:prstGeom prst="line">
              <a:avLst/>
            </a:prstGeom>
            <a:ln cap="flat" w="25400">
              <a:solidFill>
                <a:srgbClr val="000000"/>
              </a:solidFill>
              <a:prstDash val="solid"/>
              <a:headEnd type="none" len="sm" w="sm"/>
              <a:tailEnd type="arrow" len="sm" w="med"/>
            </a:ln>
          </p:spPr>
        </p:sp>
        <p:grpSp>
          <p:nvGrpSpPr>
            <p:cNvPr name="Group 9" id="9"/>
            <p:cNvGrpSpPr/>
            <p:nvPr/>
          </p:nvGrpSpPr>
          <p:grpSpPr>
            <a:xfrm rot="0">
              <a:off x="0" y="0"/>
              <a:ext cx="871991" cy="87199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a:lnSpc>
                    <a:spcPts val="2339"/>
                  </a:lnSpc>
                </a:pPr>
              </a:p>
            </p:txBody>
          </p:sp>
        </p:gr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grpSp>
        <p:nvGrpSpPr>
          <p:cNvPr name="Group 2" id="2"/>
          <p:cNvGrpSpPr/>
          <p:nvPr/>
        </p:nvGrpSpPr>
        <p:grpSpPr>
          <a:xfrm rot="0">
            <a:off x="8189797" y="2057400"/>
            <a:ext cx="12333198" cy="8229600"/>
            <a:chOff x="0" y="0"/>
            <a:chExt cx="16444264" cy="10972800"/>
          </a:xfrm>
        </p:grpSpPr>
        <p:sp>
          <p:nvSpPr>
            <p:cNvPr name="Freeform 3" id="3"/>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7" id="7"/>
          <p:cNvGrpSpPr/>
          <p:nvPr/>
        </p:nvGrpSpPr>
        <p:grpSpPr>
          <a:xfrm rot="0">
            <a:off x="0" y="2057400"/>
            <a:ext cx="12333198" cy="8229600"/>
            <a:chOff x="0" y="0"/>
            <a:chExt cx="16444264" cy="10972800"/>
          </a:xfrm>
        </p:grpSpPr>
        <p:sp>
          <p:nvSpPr>
            <p:cNvPr name="Freeform 8" id="8"/>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AutoShape 12" id="12"/>
          <p:cNvSpPr/>
          <p:nvPr/>
        </p:nvSpPr>
        <p:spPr>
          <a:xfrm rot="0">
            <a:off x="0" y="8829743"/>
            <a:ext cx="21038849" cy="0"/>
          </a:xfrm>
          <a:prstGeom prst="line">
            <a:avLst/>
          </a:prstGeom>
          <a:ln cap="flat" w="19050">
            <a:solidFill>
              <a:srgbClr val="000000"/>
            </a:solidFill>
            <a:prstDash val="solid"/>
            <a:headEnd type="none" len="sm" w="sm"/>
            <a:tailEnd type="none" len="sm" w="sm"/>
          </a:ln>
        </p:spPr>
      </p:sp>
      <p:grpSp>
        <p:nvGrpSpPr>
          <p:cNvPr name="Group 13" id="13"/>
          <p:cNvGrpSpPr/>
          <p:nvPr/>
        </p:nvGrpSpPr>
        <p:grpSpPr>
          <a:xfrm rot="0">
            <a:off x="0" y="-6172200"/>
            <a:ext cx="12333198" cy="8229600"/>
            <a:chOff x="0" y="0"/>
            <a:chExt cx="16444264" cy="10972800"/>
          </a:xfrm>
        </p:grpSpPr>
        <p:sp>
          <p:nvSpPr>
            <p:cNvPr name="Freeform 14" id="14"/>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8" id="18"/>
          <p:cNvGrpSpPr/>
          <p:nvPr/>
        </p:nvGrpSpPr>
        <p:grpSpPr>
          <a:xfrm rot="0">
            <a:off x="10868009" y="0"/>
            <a:ext cx="7419991" cy="8829743"/>
            <a:chOff x="0" y="0"/>
            <a:chExt cx="9893321" cy="11772990"/>
          </a:xfrm>
        </p:grpSpPr>
        <p:pic>
          <p:nvPicPr>
            <p:cNvPr name="Picture 19" id="19"/>
            <p:cNvPicPr>
              <a:picLocks noChangeAspect="true"/>
            </p:cNvPicPr>
            <p:nvPr/>
          </p:nvPicPr>
          <p:blipFill>
            <a:blip r:embed="rId7"/>
            <a:srcRect l="4850" t="0" r="11115" b="0"/>
            <a:stretch>
              <a:fillRect/>
            </a:stretch>
          </p:blipFill>
          <p:spPr>
            <a:xfrm flipH="false" flipV="false">
              <a:off x="0" y="0"/>
              <a:ext cx="9893321" cy="11772990"/>
            </a:xfrm>
            <a:prstGeom prst="rect">
              <a:avLst/>
            </a:prstGeom>
          </p:spPr>
        </p:pic>
      </p:grpSp>
      <p:sp>
        <p:nvSpPr>
          <p:cNvPr name="TextBox 20" id="20"/>
          <p:cNvSpPr txBox="true"/>
          <p:nvPr/>
        </p:nvSpPr>
        <p:spPr>
          <a:xfrm rot="0">
            <a:off x="764112" y="9467850"/>
            <a:ext cx="380381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21" id="21"/>
          <p:cNvSpPr txBox="true"/>
          <p:nvPr/>
        </p:nvSpPr>
        <p:spPr>
          <a:xfrm rot="0">
            <a:off x="764112" y="1374023"/>
            <a:ext cx="8509965" cy="1838325"/>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Why We Chose This P</a:t>
            </a:r>
            <a:r>
              <a:rPr lang="en-US" sz="6000" b="true">
                <a:solidFill>
                  <a:srgbClr val="000000"/>
                </a:solidFill>
                <a:latin typeface="Neue Machina Ultra-Bold"/>
                <a:ea typeface="Neue Machina Ultra-Bold"/>
                <a:cs typeface="Neue Machina Ultra-Bold"/>
                <a:sym typeface="Neue Machina Ultra-Bold"/>
              </a:rPr>
              <a:t>roblem</a:t>
            </a:r>
          </a:p>
        </p:txBody>
      </p:sp>
      <p:sp>
        <p:nvSpPr>
          <p:cNvPr name="TextBox 22" id="22"/>
          <p:cNvSpPr txBox="true"/>
          <p:nvPr/>
        </p:nvSpPr>
        <p:spPr>
          <a:xfrm rot="0">
            <a:off x="764112" y="3427536"/>
            <a:ext cx="9374106" cy="4242435"/>
          </a:xfrm>
          <a:prstGeom prst="rect">
            <a:avLst/>
          </a:prstGeom>
        </p:spPr>
        <p:txBody>
          <a:bodyPr anchor="t" rtlCol="false" tIns="0" lIns="0" bIns="0" rIns="0">
            <a:spAutoFit/>
          </a:bodyPr>
          <a:lstStyle/>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Viole</a:t>
            </a:r>
            <a:r>
              <a:rPr lang="en-US" sz="2400">
                <a:solidFill>
                  <a:srgbClr val="000000"/>
                </a:solidFill>
                <a:latin typeface="Neue Machina"/>
                <a:ea typeface="Neue Machina"/>
                <a:cs typeface="Neue Machina"/>
                <a:sym typeface="Neue Machina"/>
              </a:rPr>
              <a:t>nce detection is a high-impact, real-world challenge.</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Manual monitoring systems are inefficient and often unreliable.</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We wanted to work on a project that combines:</a:t>
            </a:r>
          </a:p>
          <a:p>
            <a:pPr algn="l" marL="1036320" indent="-345440" lvl="2">
              <a:lnSpc>
                <a:spcPts val="4200"/>
              </a:lnSpc>
              <a:buFont typeface="Arial"/>
              <a:buChar char="⚬"/>
            </a:pPr>
            <a:r>
              <a:rPr lang="en-US" sz="2400">
                <a:solidFill>
                  <a:srgbClr val="000000"/>
                </a:solidFill>
                <a:latin typeface="Neue Machina"/>
                <a:ea typeface="Neue Machina"/>
                <a:cs typeface="Neue Machina"/>
                <a:sym typeface="Neue Machina"/>
              </a:rPr>
              <a:t>Real-time system design</a:t>
            </a:r>
          </a:p>
          <a:p>
            <a:pPr algn="l" marL="1036320" indent="-345440" lvl="2">
              <a:lnSpc>
                <a:spcPts val="4200"/>
              </a:lnSpc>
              <a:buFont typeface="Arial"/>
              <a:buChar char="⚬"/>
            </a:pPr>
            <a:r>
              <a:rPr lang="en-US" sz="2400">
                <a:solidFill>
                  <a:srgbClr val="000000"/>
                </a:solidFill>
                <a:latin typeface="Neue Machina"/>
                <a:ea typeface="Neue Machina"/>
                <a:cs typeface="Neue Machina"/>
                <a:sym typeface="Neue Machina"/>
              </a:rPr>
              <a:t>Deep learning and computer vision</a:t>
            </a:r>
          </a:p>
          <a:p>
            <a:pPr algn="l" marL="1036320" indent="-345440" lvl="2">
              <a:lnSpc>
                <a:spcPts val="4200"/>
              </a:lnSpc>
              <a:buFont typeface="Arial"/>
              <a:buChar char="⚬"/>
            </a:pPr>
            <a:r>
              <a:rPr lang="en-US" sz="2400">
                <a:solidFill>
                  <a:srgbClr val="000000"/>
                </a:solidFill>
                <a:latin typeface="Neue Machina"/>
                <a:ea typeface="Neue Machina"/>
                <a:cs typeface="Neue Machina"/>
                <a:sym typeface="Neue Machina"/>
              </a:rPr>
              <a:t>A meaningful social use case</a:t>
            </a:r>
          </a:p>
        </p:txBody>
      </p:sp>
      <p:grpSp>
        <p:nvGrpSpPr>
          <p:cNvPr name="Group 23" id="23"/>
          <p:cNvGrpSpPr/>
          <p:nvPr/>
        </p:nvGrpSpPr>
        <p:grpSpPr>
          <a:xfrm rot="0">
            <a:off x="14759065" y="9223992"/>
            <a:ext cx="2826736" cy="794421"/>
            <a:chOff x="0" y="0"/>
            <a:chExt cx="3768981" cy="1059228"/>
          </a:xfrm>
        </p:grpSpPr>
        <p:sp>
          <p:nvSpPr>
            <p:cNvPr name="Freeform 24" id="24"/>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8"/>
              <a:stretch>
                <a:fillRect l="0" t="0" r="0" b="0"/>
              </a:stretch>
            </a:blipFill>
          </p:spPr>
        </p:sp>
        <p:sp>
          <p:nvSpPr>
            <p:cNvPr name="TextBox 25" id="25"/>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CAD8D8"/>
        </a:solidFill>
      </p:bgPr>
    </p:bg>
    <p:spTree>
      <p:nvGrpSpPr>
        <p:cNvPr id="1" name=""/>
        <p:cNvGrpSpPr/>
        <p:nvPr/>
      </p:nvGrpSpPr>
      <p:grpSpPr>
        <a:xfrm>
          <a:off x="0" y="0"/>
          <a:ext cx="0" cy="0"/>
          <a:chOff x="0" y="0"/>
          <a:chExt cx="0" cy="0"/>
        </a:xfrm>
      </p:grpSpPr>
      <p:grpSp>
        <p:nvGrpSpPr>
          <p:cNvPr name="Group 2" id="2"/>
          <p:cNvGrpSpPr/>
          <p:nvPr/>
        </p:nvGrpSpPr>
        <p:grpSpPr>
          <a:xfrm rot="0">
            <a:off x="8189797" y="2057400"/>
            <a:ext cx="12333198" cy="8229600"/>
            <a:chOff x="0" y="0"/>
            <a:chExt cx="16444264" cy="10972800"/>
          </a:xfrm>
        </p:grpSpPr>
        <p:sp>
          <p:nvSpPr>
            <p:cNvPr name="Freeform 3" id="3"/>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7" id="7"/>
          <p:cNvGrpSpPr/>
          <p:nvPr/>
        </p:nvGrpSpPr>
        <p:grpSpPr>
          <a:xfrm rot="0">
            <a:off x="0" y="2057400"/>
            <a:ext cx="12333198" cy="8229600"/>
            <a:chOff x="0" y="0"/>
            <a:chExt cx="16444264" cy="10972800"/>
          </a:xfrm>
        </p:grpSpPr>
        <p:sp>
          <p:nvSpPr>
            <p:cNvPr name="Freeform 8" id="8"/>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AutoShape 12" id="12"/>
          <p:cNvSpPr/>
          <p:nvPr/>
        </p:nvSpPr>
        <p:spPr>
          <a:xfrm rot="0">
            <a:off x="0" y="8829743"/>
            <a:ext cx="21038849" cy="0"/>
          </a:xfrm>
          <a:prstGeom prst="line">
            <a:avLst/>
          </a:prstGeom>
          <a:ln cap="flat" w="19050">
            <a:solidFill>
              <a:srgbClr val="000000"/>
            </a:solidFill>
            <a:prstDash val="solid"/>
            <a:headEnd type="none" len="sm" w="sm"/>
            <a:tailEnd type="none" len="sm" w="sm"/>
          </a:ln>
        </p:spPr>
      </p:sp>
      <p:grpSp>
        <p:nvGrpSpPr>
          <p:cNvPr name="Group 13" id="13"/>
          <p:cNvGrpSpPr/>
          <p:nvPr/>
        </p:nvGrpSpPr>
        <p:grpSpPr>
          <a:xfrm rot="0">
            <a:off x="0" y="-6172200"/>
            <a:ext cx="12333198" cy="8229600"/>
            <a:chOff x="0" y="0"/>
            <a:chExt cx="16444264" cy="10972800"/>
          </a:xfrm>
        </p:grpSpPr>
        <p:sp>
          <p:nvSpPr>
            <p:cNvPr name="Freeform 14" id="14"/>
            <p:cNvSpPr/>
            <p:nvPr/>
          </p:nvSpPr>
          <p:spPr>
            <a:xfrm flipH="false" flipV="false" rot="0">
              <a:off x="0" y="0"/>
              <a:ext cx="5496393" cy="5486400"/>
            </a:xfrm>
            <a:custGeom>
              <a:avLst/>
              <a:gdLst/>
              <a:ahLst/>
              <a:cxnLst/>
              <a:rect r="r" b="b" t="t" l="l"/>
              <a:pathLst>
                <a:path h="5486400" w="5496393">
                  <a:moveTo>
                    <a:pt x="0" y="0"/>
                  </a:moveTo>
                  <a:lnTo>
                    <a:pt x="5496393" y="0"/>
                  </a:lnTo>
                  <a:lnTo>
                    <a:pt x="54963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5496393" y="0"/>
              <a:ext cx="5466449" cy="5486400"/>
            </a:xfrm>
            <a:custGeom>
              <a:avLst/>
              <a:gdLst/>
              <a:ahLst/>
              <a:cxnLst/>
              <a:rect r="r" b="b" t="t" l="l"/>
              <a:pathLst>
                <a:path h="5486400" w="5466449">
                  <a:moveTo>
                    <a:pt x="0" y="0"/>
                  </a:moveTo>
                  <a:lnTo>
                    <a:pt x="5466450" y="0"/>
                  </a:lnTo>
                  <a:lnTo>
                    <a:pt x="5466450"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5481421" y="5486400"/>
              <a:ext cx="5496393" cy="5486400"/>
            </a:xfrm>
            <a:custGeom>
              <a:avLst/>
              <a:gdLst/>
              <a:ahLst/>
              <a:cxnLst/>
              <a:rect r="r" b="b" t="t" l="l"/>
              <a:pathLst>
                <a:path h="5486400" w="5496393">
                  <a:moveTo>
                    <a:pt x="0" y="0"/>
                  </a:moveTo>
                  <a:lnTo>
                    <a:pt x="5496394" y="0"/>
                  </a:lnTo>
                  <a:lnTo>
                    <a:pt x="5496394"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0977815" y="5486400"/>
              <a:ext cx="5466449" cy="5486400"/>
            </a:xfrm>
            <a:custGeom>
              <a:avLst/>
              <a:gdLst/>
              <a:ahLst/>
              <a:cxnLst/>
              <a:rect r="r" b="b" t="t" l="l"/>
              <a:pathLst>
                <a:path h="5486400" w="5466449">
                  <a:moveTo>
                    <a:pt x="0" y="0"/>
                  </a:moveTo>
                  <a:lnTo>
                    <a:pt x="5466449" y="0"/>
                  </a:lnTo>
                  <a:lnTo>
                    <a:pt x="5466449" y="5486400"/>
                  </a:lnTo>
                  <a:lnTo>
                    <a:pt x="0" y="5486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grpSp>
        <p:nvGrpSpPr>
          <p:cNvPr name="Group 18" id="18"/>
          <p:cNvGrpSpPr/>
          <p:nvPr/>
        </p:nvGrpSpPr>
        <p:grpSpPr>
          <a:xfrm rot="0">
            <a:off x="10328399" y="0"/>
            <a:ext cx="7959601" cy="8829743"/>
            <a:chOff x="0" y="0"/>
            <a:chExt cx="10612801" cy="11772990"/>
          </a:xfrm>
        </p:grpSpPr>
        <p:pic>
          <p:nvPicPr>
            <p:cNvPr name="Picture 19" id="19"/>
            <p:cNvPicPr>
              <a:picLocks noChangeAspect="true"/>
            </p:cNvPicPr>
            <p:nvPr/>
          </p:nvPicPr>
          <p:blipFill>
            <a:blip r:embed="rId7"/>
            <a:srcRect l="4099" t="0" r="5755" b="0"/>
            <a:stretch>
              <a:fillRect/>
            </a:stretch>
          </p:blipFill>
          <p:spPr>
            <a:xfrm flipH="false" flipV="false">
              <a:off x="0" y="0"/>
              <a:ext cx="10612801" cy="11772990"/>
            </a:xfrm>
            <a:prstGeom prst="rect">
              <a:avLst/>
            </a:prstGeom>
          </p:spPr>
        </p:pic>
      </p:grpSp>
      <p:sp>
        <p:nvSpPr>
          <p:cNvPr name="TextBox 20" id="20"/>
          <p:cNvSpPr txBox="true"/>
          <p:nvPr/>
        </p:nvSpPr>
        <p:spPr>
          <a:xfrm rot="0">
            <a:off x="764112" y="9467850"/>
            <a:ext cx="3803817" cy="291465"/>
          </a:xfrm>
          <a:prstGeom prst="rect">
            <a:avLst/>
          </a:prstGeom>
        </p:spPr>
        <p:txBody>
          <a:bodyPr anchor="t" rtlCol="false" tIns="0" lIns="0" bIns="0" rIns="0">
            <a:spAutoFit/>
          </a:bodyPr>
          <a:lstStyle/>
          <a:p>
            <a:pPr algn="l" marL="0" indent="0" lvl="0">
              <a:lnSpc>
                <a:spcPts val="2339"/>
              </a:lnSpc>
              <a:spcBef>
                <a:spcPct val="0"/>
              </a:spcBef>
            </a:pPr>
            <a:r>
              <a:rPr lang="en-US" sz="1799">
                <a:solidFill>
                  <a:srgbClr val="000000"/>
                </a:solidFill>
                <a:latin typeface="Neue Machina"/>
                <a:ea typeface="Neue Machina"/>
                <a:cs typeface="Neue Machina"/>
                <a:sym typeface="Neue Machina"/>
              </a:rPr>
              <a:t>Graduation Project</a:t>
            </a:r>
          </a:p>
        </p:txBody>
      </p:sp>
      <p:sp>
        <p:nvSpPr>
          <p:cNvPr name="TextBox 21" id="21"/>
          <p:cNvSpPr txBox="true"/>
          <p:nvPr/>
        </p:nvSpPr>
        <p:spPr>
          <a:xfrm rot="0">
            <a:off x="643087" y="1590702"/>
            <a:ext cx="8752014" cy="923871"/>
          </a:xfrm>
          <a:prstGeom prst="rect">
            <a:avLst/>
          </a:prstGeom>
        </p:spPr>
        <p:txBody>
          <a:bodyPr anchor="t" rtlCol="false" tIns="0" lIns="0" bIns="0" rIns="0">
            <a:spAutoFit/>
          </a:bodyPr>
          <a:lstStyle/>
          <a:p>
            <a:pPr algn="l">
              <a:lnSpc>
                <a:spcPts val="7200"/>
              </a:lnSpc>
            </a:pPr>
            <a:r>
              <a:rPr lang="en-US" sz="6000" b="true">
                <a:solidFill>
                  <a:srgbClr val="000000"/>
                </a:solidFill>
                <a:latin typeface="Neue Machina Ultra-Bold"/>
                <a:ea typeface="Neue Machina Ultra-Bold"/>
                <a:cs typeface="Neue Machina Ultra-Bold"/>
                <a:sym typeface="Neue Machina Ultra-Bold"/>
              </a:rPr>
              <a:t>Real-W</a:t>
            </a:r>
            <a:r>
              <a:rPr lang="en-US" sz="6000" b="true">
                <a:solidFill>
                  <a:srgbClr val="000000"/>
                </a:solidFill>
                <a:latin typeface="Neue Machina Ultra-Bold"/>
                <a:ea typeface="Neue Machina Ultra-Bold"/>
                <a:cs typeface="Neue Machina Ultra-Bold"/>
                <a:sym typeface="Neue Machina Ultra-Bold"/>
              </a:rPr>
              <a:t>orld Context</a:t>
            </a:r>
          </a:p>
        </p:txBody>
      </p:sp>
      <p:sp>
        <p:nvSpPr>
          <p:cNvPr name="TextBox 22" id="22"/>
          <p:cNvSpPr txBox="true"/>
          <p:nvPr/>
        </p:nvSpPr>
        <p:spPr>
          <a:xfrm rot="0">
            <a:off x="643087" y="3517806"/>
            <a:ext cx="9374106" cy="3708656"/>
          </a:xfrm>
          <a:prstGeom prst="rect">
            <a:avLst/>
          </a:prstGeom>
        </p:spPr>
        <p:txBody>
          <a:bodyPr anchor="t" rtlCol="false" tIns="0" lIns="0" bIns="0" rIns="0">
            <a:spAutoFit/>
          </a:bodyPr>
          <a:lstStyle/>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According to the WHO, viole</a:t>
            </a:r>
            <a:r>
              <a:rPr lang="en-US" sz="2400">
                <a:solidFill>
                  <a:srgbClr val="000000"/>
                </a:solidFill>
                <a:latin typeface="Neue Machina"/>
                <a:ea typeface="Neue Machina"/>
                <a:cs typeface="Neue Machina"/>
                <a:sym typeface="Neue Machina"/>
              </a:rPr>
              <a:t>nce causes over 1.6 million deaths each year globally.</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Social media: 500+ hours of video/minute</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A single school CCTV network can have over 100 video feeds — unscalable for humans.</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Manual review causes moderator burnout.</a:t>
            </a:r>
          </a:p>
          <a:p>
            <a:pPr algn="l" marL="518160" indent="-259080" lvl="1">
              <a:lnSpc>
                <a:spcPts val="4200"/>
              </a:lnSpc>
              <a:buFont typeface="Arial"/>
              <a:buChar char="•"/>
            </a:pPr>
            <a:r>
              <a:rPr lang="en-US" sz="2400">
                <a:solidFill>
                  <a:srgbClr val="000000"/>
                </a:solidFill>
                <a:latin typeface="Neue Machina"/>
                <a:ea typeface="Neue Machina"/>
                <a:cs typeface="Neue Machina"/>
                <a:sym typeface="Neue Machina"/>
              </a:rPr>
              <a:t>24/7 live surveillance is costly and often inconsistent.</a:t>
            </a:r>
          </a:p>
        </p:txBody>
      </p:sp>
      <p:grpSp>
        <p:nvGrpSpPr>
          <p:cNvPr name="Group 23" id="23"/>
          <p:cNvGrpSpPr/>
          <p:nvPr/>
        </p:nvGrpSpPr>
        <p:grpSpPr>
          <a:xfrm rot="0">
            <a:off x="14759065" y="9223992"/>
            <a:ext cx="2826736" cy="794421"/>
            <a:chOff x="0" y="0"/>
            <a:chExt cx="3768981" cy="1059228"/>
          </a:xfrm>
        </p:grpSpPr>
        <p:sp>
          <p:nvSpPr>
            <p:cNvPr name="Freeform 24" id="24"/>
            <p:cNvSpPr/>
            <p:nvPr/>
          </p:nvSpPr>
          <p:spPr>
            <a:xfrm flipH="false" flipV="false" rot="0">
              <a:off x="0" y="0"/>
              <a:ext cx="1052886" cy="1059228"/>
            </a:xfrm>
            <a:custGeom>
              <a:avLst/>
              <a:gdLst/>
              <a:ahLst/>
              <a:cxnLst/>
              <a:rect r="r" b="b" t="t" l="l"/>
              <a:pathLst>
                <a:path h="1059228" w="1052886">
                  <a:moveTo>
                    <a:pt x="0" y="0"/>
                  </a:moveTo>
                  <a:lnTo>
                    <a:pt x="1052886" y="0"/>
                  </a:lnTo>
                  <a:lnTo>
                    <a:pt x="1052886" y="1059228"/>
                  </a:lnTo>
                  <a:lnTo>
                    <a:pt x="0" y="1059228"/>
                  </a:lnTo>
                  <a:lnTo>
                    <a:pt x="0" y="0"/>
                  </a:lnTo>
                  <a:close/>
                </a:path>
              </a:pathLst>
            </a:custGeom>
            <a:blipFill>
              <a:blip r:embed="rId8"/>
              <a:stretch>
                <a:fillRect l="0" t="0" r="0" b="0"/>
              </a:stretch>
            </a:blipFill>
          </p:spPr>
        </p:sp>
        <p:sp>
          <p:nvSpPr>
            <p:cNvPr name="TextBox 25" id="25"/>
            <p:cNvSpPr txBox="true"/>
            <p:nvPr/>
          </p:nvSpPr>
          <p:spPr>
            <a:xfrm rot="0">
              <a:off x="1139994" y="375112"/>
              <a:ext cx="2628987" cy="344417"/>
            </a:xfrm>
            <a:prstGeom prst="rect">
              <a:avLst/>
            </a:prstGeom>
          </p:spPr>
          <p:txBody>
            <a:bodyPr anchor="t" rtlCol="false" tIns="0" lIns="0" bIns="0" rIns="0">
              <a:spAutoFit/>
            </a:bodyPr>
            <a:lstStyle/>
            <a:p>
              <a:pPr algn="just">
                <a:lnSpc>
                  <a:spcPts val="2080"/>
                </a:lnSpc>
                <a:spcBef>
                  <a:spcPct val="0"/>
                </a:spcBef>
              </a:pPr>
              <a:r>
                <a:rPr lang="en-US" sz="1600">
                  <a:solidFill>
                    <a:srgbClr val="000000"/>
                  </a:solidFill>
                  <a:latin typeface="Neue Machina"/>
                  <a:ea typeface="Neue Machina"/>
                  <a:cs typeface="Neue Machina"/>
                  <a:sym typeface="Neue Machina"/>
                </a:rPr>
                <a:t>Helwan University</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DAGpw7uQ4Us</dc:identifier>
  <dcterms:modified xsi:type="dcterms:W3CDTF">2011-08-01T06:04:30Z</dcterms:modified>
  <cp:revision>1</cp:revision>
  <dc:title>Videcto Presentation</dc:title>
</cp:coreProperties>
</file>